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40f309837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40f309837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that understanding let’s look at the actual cost function used by LogisticRegression algorithm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40f309837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40f309837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another representation of the LogisticRegression cost function that combines the two scenarios y = 1 and y = 0 in a single equation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60072daba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60072daba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For this lesson’s exercise, check out Logit_Titanic.ipynb. The model we will train here looks at predicting whether </a:t>
            </a:r>
            <a:r>
              <a:rPr lang="en">
                <a:solidFill>
                  <a:schemeClr val="dk1"/>
                </a:solidFill>
              </a:rPr>
              <a:t>someone would survive the sinking of the Titanic or not.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The link to the repo can be found in the description below</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60072daba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60072daba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learn more, check out these videos about ROC, AUC, Bias and Variance. The hands-on exercise can be found in the repo linked in the description; it is about predicting whether </a:t>
            </a:r>
            <a:r>
              <a:rPr lang="en"/>
              <a:t>someone would survive the sinking of the titanic or not.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get more practise, check out the problem posed by the problem.md file, about classifying an animal as a mammal or not. To see my approach, look at Logit_AnimalBinary.ipynb.</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60072daba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60072daba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next lesson, we will go over another type of model that can be used for </a:t>
            </a:r>
            <a:r>
              <a:rPr lang="en"/>
              <a:t>classification</a:t>
            </a:r>
            <a:r>
              <a:rPr lang="en"/>
              <a:t>: Decision Trees.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will also briefly touch on KNNs, which lie at the boundary between </a:t>
            </a:r>
            <a:r>
              <a:rPr lang="en"/>
              <a:t>statistics</a:t>
            </a:r>
            <a:r>
              <a:rPr lang="en"/>
              <a:t> and machine learning.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5f1b7d7f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5f1b7d7f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Welcome back to ML 101 course. In today’s lesson we will learn about the most common type of supervised learning: Classification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60072daba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60072daba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 recap first.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learnt about Linear Regression which is a </a:t>
            </a:r>
            <a:r>
              <a:rPr lang="en"/>
              <a:t>type</a:t>
            </a:r>
            <a:r>
              <a:rPr lang="en"/>
              <a:t> of supervised learning algorithm that is used to predict a continuous numerical value. We trained a Linear Regression model to predict GPA.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today’s lesson, we will cover a </a:t>
            </a:r>
            <a:r>
              <a:rPr lang="en"/>
              <a:t>completely</a:t>
            </a:r>
            <a:r>
              <a:rPr lang="en"/>
              <a:t> different type of problem, dealing with categorical labels.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covered the core concepts of machine learning: under-fitting, over-fitting and data </a:t>
            </a:r>
            <a:r>
              <a:rPr lang="en"/>
              <a:t>clearing</a:t>
            </a:r>
            <a:r>
              <a:rPr lang="en"/>
              <a: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780952af1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780952af1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video we will introduce “what is classification” and the most common ML algorithm used for classification that is called LogisticRegression (play video)</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780952af1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780952af1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Recap - when we are making a </a:t>
            </a:r>
            <a:r>
              <a:rPr lang="en"/>
              <a:t>prediction</a:t>
            </a:r>
            <a:r>
              <a:rPr lang="en"/>
              <a:t> between two options, we call it a binary classification. More than 2 choices is called multi-class classification.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apply a “Sigmoid” function to the LinearRegression equation to make it non-linear S-shaped curve which is more suited for Binary Classification as compared to a line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Output of LogisticRegression model is a prob of “yes”. We can convert it into a yes / no decision based on a threshold. E.g. Prob &gt; 0.5 maps to “Yes”, otherwise its a “No”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780952af1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780952af1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 example clarified how to use LogisticRegression for a binary classification problem.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how will it work if we have more than 2 classes, e.g. deciding whether an input is a “triangle, square or circle”.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(click)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solve this problem by mapping it to “multiple binary-classification problems”.</a:t>
            </a:r>
            <a:endParaRPr/>
          </a:p>
          <a:p>
            <a:pPr indent="0" lvl="0" marL="0" rtl="0" algn="l">
              <a:spcBef>
                <a:spcPts val="0"/>
              </a:spcBef>
              <a:spcAft>
                <a:spcPts val="0"/>
              </a:spcAft>
              <a:buNone/>
            </a:pPr>
            <a:r>
              <a:rPr lang="en"/>
              <a:t>Instead of training one multi-class classifier, we will train multiple binary classifiers, one for each class.</a:t>
            </a:r>
            <a:endParaRPr/>
          </a:p>
          <a:p>
            <a:pPr indent="0" lvl="0" marL="0" rtl="0" algn="l">
              <a:spcBef>
                <a:spcPts val="0"/>
              </a:spcBef>
              <a:spcAft>
                <a:spcPts val="0"/>
              </a:spcAft>
              <a:buNone/>
            </a:pPr>
            <a:r>
              <a:rPr lang="en"/>
              <a:t>E.g. in this case we will create 3 binary classifiers, one for each shape. And the final prediction will be made based on which binary </a:t>
            </a:r>
            <a:r>
              <a:rPr lang="en"/>
              <a:t>classifier</a:t>
            </a:r>
            <a:r>
              <a:rPr lang="en"/>
              <a:t> outputs the highest probability.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780952af1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780952af1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case of LinearRegression model we used root mean square error as the measure of model quality.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the quality metrics for a classification problem are very different. (click)</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780952af15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780952af15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 overview of the most important classifier metrics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Precision measures: how often when model predicts “Yes”, it is actually “Yes”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Recall measures: of all actual “Yes” cases, what percentage was model able to identify correctly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that precision and recall are specific to the class.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Accuracy measures: of all the “Yes” AND “No” predictions, what percentage are correct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780952af1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780952af1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LinearRegression uses a cost function that is very close to mean square error.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Again that cost function is not a good fit for LogisticRegression and let’s understand why.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the final decision is going to be a boolean decision made based on a threshold, e.g. 0.5, what really matters is “how often are we making wrong decisions”, i.e. probability is on the wrong side of 0.5</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Therefore if actual label is 1 and the prediction is 0.8 or 0.9, it’s reasonably good as both of these will map to 1 after applying </a:t>
            </a:r>
            <a:r>
              <a:rPr lang="en"/>
              <a:t>the</a:t>
            </a:r>
            <a:r>
              <a:rPr lang="en"/>
              <a:t> threshold. Hence cost contribution is small. But if the prediction is 0.2 or 0.1, the prediction is wrong and hence the cost contribution should be very high.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Same hold true in the reverse direction when actual label is 0.</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www.youtube.com/watch?v=kFgAaQnTKsY" TargetMode="External"/><Relationship Id="rId4" Type="http://schemas.openxmlformats.org/officeDocument/2006/relationships/image" Target="../media/image12.jpg"/><Relationship Id="rId5" Type="http://schemas.openxmlformats.org/officeDocument/2006/relationships/hyperlink" Target="https://www.youtube.com/watch?v=kFgAaQnTKsY"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github.com/techno-nerd/ML_101_Course/blob/main/04%20Classification/Logit_Titanic.ipynb" TargetMode="Externa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hyperlink" Target="https://www.youtube.com/watch?v=4jRBRDbJemM" TargetMode="External"/><Relationship Id="rId9" Type="http://schemas.openxmlformats.org/officeDocument/2006/relationships/image" Target="../media/image1.jpg"/><Relationship Id="rId5" Type="http://schemas.openxmlformats.org/officeDocument/2006/relationships/hyperlink" Target="https://www.youtube.com/watch?v=EuBBz3bI-aA" TargetMode="External"/><Relationship Id="rId6" Type="http://schemas.openxmlformats.org/officeDocument/2006/relationships/hyperlink" Target="http://www.youtube.com/watch?v=EuBBz3bI-aA" TargetMode="External"/><Relationship Id="rId7" Type="http://schemas.openxmlformats.org/officeDocument/2006/relationships/image" Target="../media/image7.jpg"/><Relationship Id="rId8" Type="http://schemas.openxmlformats.org/officeDocument/2006/relationships/hyperlink" Target="http://www.youtube.com/watch?v=4jRBRDbJem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bit.ly/ML_101" TargetMode="External"/><Relationship Id="rId4" Type="http://schemas.openxmlformats.org/officeDocument/2006/relationships/image" Target="../media/image3.png"/><Relationship Id="rId5" Type="http://schemas.openxmlformats.org/officeDocument/2006/relationships/image" Target="../media/image8.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www.youtube.com/watch?v=zM4VZR0px8E" TargetMode="External"/><Relationship Id="rId4" Type="http://schemas.openxmlformats.org/officeDocument/2006/relationships/image" Target="../media/image4.jpg"/><Relationship Id="rId5" Type="http://schemas.openxmlformats.org/officeDocument/2006/relationships/hyperlink" Target="https://www.youtube.com/watch?v=zM4VZR0px8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www.youtube.com/watch?v=bgyN3RO2ICo" TargetMode="External"/><Relationship Id="rId4" Type="http://schemas.openxmlformats.org/officeDocument/2006/relationships/hyperlink" Target="http://www.youtube.com/watch?v=Kdsp6soqA7o" TargetMode="External"/><Relationship Id="rId5"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title"/>
          </p:nvPr>
        </p:nvSpPr>
        <p:spPr>
          <a:xfrm>
            <a:off x="0" y="1233175"/>
            <a:ext cx="43053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ML 101 Course</a:t>
            </a:r>
            <a:endParaRPr/>
          </a:p>
        </p:txBody>
      </p:sp>
      <p:pic>
        <p:nvPicPr>
          <p:cNvPr id="55" name="Google Shape;55;p13"/>
          <p:cNvPicPr preferRelativeResize="0"/>
          <p:nvPr/>
        </p:nvPicPr>
        <p:blipFill>
          <a:blip r:embed="rId3">
            <a:alphaModFix/>
          </a:blip>
          <a:stretch>
            <a:fillRect/>
          </a:stretch>
        </p:blipFill>
        <p:spPr>
          <a:xfrm>
            <a:off x="4305300" y="152400"/>
            <a:ext cx="4838700" cy="4838700"/>
          </a:xfrm>
          <a:prstGeom prst="rect">
            <a:avLst/>
          </a:prstGeom>
          <a:noFill/>
          <a:ln>
            <a:noFill/>
          </a:ln>
        </p:spPr>
      </p:pic>
      <p:sp>
        <p:nvSpPr>
          <p:cNvPr id="56" name="Google Shape;56;p13"/>
          <p:cNvSpPr txBox="1"/>
          <p:nvPr/>
        </p:nvSpPr>
        <p:spPr>
          <a:xfrm>
            <a:off x="265500" y="2803075"/>
            <a:ext cx="3576000" cy="1235100"/>
          </a:xfrm>
          <a:prstGeom prst="rect">
            <a:avLst/>
          </a:prstGeom>
          <a:noFill/>
          <a:ln>
            <a:noFill/>
          </a:ln>
        </p:spPr>
        <p:txBody>
          <a:bodyPr anchorCtr="0" anchor="t" bIns="91425" lIns="91425" spcFirstLastPara="1" rIns="91425" wrap="square" tIns="91425">
            <a:normAutofit fontScale="77500" lnSpcReduction="20000"/>
          </a:bodyPr>
          <a:lstStyle/>
          <a:p>
            <a:pPr indent="0" lvl="0" marL="0" rtl="0" algn="ctr">
              <a:spcBef>
                <a:spcPts val="0"/>
              </a:spcBef>
              <a:spcAft>
                <a:spcPts val="0"/>
              </a:spcAft>
              <a:buNone/>
            </a:pPr>
            <a:r>
              <a:rPr lang="en" sz="2100">
                <a:solidFill>
                  <a:srgbClr val="595959"/>
                </a:solidFill>
              </a:rPr>
              <a:t>Arush Garg</a:t>
            </a:r>
            <a:endParaRPr sz="2100">
              <a:solidFill>
                <a:srgbClr val="595959"/>
              </a:solidFill>
            </a:endParaRPr>
          </a:p>
          <a:p>
            <a:pPr indent="0" lvl="0" marL="0" rtl="0" algn="ctr">
              <a:spcBef>
                <a:spcPts val="0"/>
              </a:spcBef>
              <a:spcAft>
                <a:spcPts val="0"/>
              </a:spcAft>
              <a:buNone/>
            </a:pPr>
            <a:r>
              <a:t/>
            </a:r>
            <a:endParaRPr sz="2100">
              <a:solidFill>
                <a:srgbClr val="595959"/>
              </a:solidFill>
            </a:endParaRPr>
          </a:p>
          <a:p>
            <a:pPr indent="0" lvl="0" marL="0" rtl="0" algn="ctr">
              <a:spcBef>
                <a:spcPts val="0"/>
              </a:spcBef>
              <a:spcAft>
                <a:spcPts val="0"/>
              </a:spcAft>
              <a:buNone/>
            </a:pPr>
            <a:r>
              <a:rPr lang="en" sz="2100">
                <a:solidFill>
                  <a:srgbClr val="595959"/>
                </a:solidFill>
              </a:rPr>
              <a:t>AI and Machine Learning Club</a:t>
            </a:r>
            <a:endParaRPr sz="2100">
              <a:solidFill>
                <a:srgbClr val="595959"/>
              </a:solidFill>
            </a:endParaRPr>
          </a:p>
          <a:p>
            <a:pPr indent="0" lvl="0" marL="0" rtl="0" algn="ctr">
              <a:spcBef>
                <a:spcPts val="0"/>
              </a:spcBef>
              <a:spcAft>
                <a:spcPts val="0"/>
              </a:spcAft>
              <a:buNone/>
            </a:pPr>
            <a:r>
              <a:rPr lang="en" sz="2100">
                <a:solidFill>
                  <a:srgbClr val="595959"/>
                </a:solidFill>
              </a:rPr>
              <a:t>Overseas Family School</a:t>
            </a:r>
            <a:endParaRPr sz="2100">
              <a:solidFill>
                <a:srgbClr val="595959"/>
              </a:solidFill>
            </a:endParaRPr>
          </a:p>
          <a:p>
            <a:pPr indent="0" lvl="0" marL="0" rtl="0" algn="l">
              <a:spcBef>
                <a:spcPts val="0"/>
              </a:spcBef>
              <a:spcAft>
                <a:spcPts val="0"/>
              </a:spcAft>
              <a:buNone/>
            </a:pPr>
            <a:r>
              <a:t/>
            </a:r>
            <a:endParaRPr sz="2100">
              <a:solidFill>
                <a:srgbClr val="59595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Logistic Regression cost function</a:t>
            </a:r>
            <a:endParaRPr/>
          </a:p>
        </p:txBody>
      </p:sp>
      <p:pic>
        <p:nvPicPr>
          <p:cNvPr descr="Interested in learning more about Artificial Intelligence, Data Science, and Machine Learning? Subscribe to this channel, follow us on social media and join our communities:&#10;&#10;– LinkedIn: https://www.linkedin.com/company/datadrivenscience/&#10;– Instagram: https://www.instagram.com/datadrivenscience/&#10;– Twitter: https://twitter.com/DrivenScience&#10;– Discord: https://discord.gg/wXKjk2m&#10;– Medium: https://medium.com/@datadrivenscience" id="152" name="Google Shape;152;p22" title="Logistic Regression – Cost Function">
            <a:hlinkClick r:id="rId3"/>
          </p:cNvPr>
          <p:cNvPicPr preferRelativeResize="0"/>
          <p:nvPr/>
        </p:nvPicPr>
        <p:blipFill>
          <a:blip r:embed="rId4">
            <a:alphaModFix/>
          </a:blip>
          <a:stretch>
            <a:fillRect/>
          </a:stretch>
        </p:blipFill>
        <p:spPr>
          <a:xfrm>
            <a:off x="371450" y="1162575"/>
            <a:ext cx="6365550" cy="3580625"/>
          </a:xfrm>
          <a:prstGeom prst="rect">
            <a:avLst/>
          </a:prstGeom>
          <a:noFill/>
          <a:ln>
            <a:noFill/>
          </a:ln>
        </p:spPr>
      </p:pic>
      <p:sp>
        <p:nvSpPr>
          <p:cNvPr id="153" name="Google Shape;153;p22"/>
          <p:cNvSpPr txBox="1"/>
          <p:nvPr/>
        </p:nvSpPr>
        <p:spPr>
          <a:xfrm>
            <a:off x="411305" y="4853300"/>
            <a:ext cx="6276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Data-Driven Science</a:t>
            </a:r>
            <a:r>
              <a:rPr lang="en" sz="800"/>
              <a:t> on YouTube [</a:t>
            </a:r>
            <a:r>
              <a:rPr lang="en" sz="800" u="sng">
                <a:solidFill>
                  <a:schemeClr val="hlink"/>
                </a:solidFill>
                <a:hlinkClick r:id="rId5"/>
              </a:rPr>
              <a:t>link</a:t>
            </a:r>
            <a:r>
              <a:rPr lang="en" sz="800"/>
              <a:t>]</a:t>
            </a:r>
            <a:endParaRPr sz="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Simpler </a:t>
            </a:r>
            <a:r>
              <a:rPr lang="en"/>
              <a:t>mathematical</a:t>
            </a:r>
            <a:r>
              <a:rPr lang="en"/>
              <a:t> form of Cost Function</a:t>
            </a:r>
            <a:endParaRPr/>
          </a:p>
        </p:txBody>
      </p:sp>
      <p:pic>
        <p:nvPicPr>
          <p:cNvPr id="159" name="Google Shape;159;p23"/>
          <p:cNvPicPr preferRelativeResize="0"/>
          <p:nvPr/>
        </p:nvPicPr>
        <p:blipFill>
          <a:blip r:embed="rId3">
            <a:alphaModFix/>
          </a:blip>
          <a:stretch>
            <a:fillRect/>
          </a:stretch>
        </p:blipFill>
        <p:spPr>
          <a:xfrm>
            <a:off x="1111275" y="3292850"/>
            <a:ext cx="6921425" cy="1537250"/>
          </a:xfrm>
          <a:prstGeom prst="rect">
            <a:avLst/>
          </a:prstGeom>
          <a:noFill/>
          <a:ln>
            <a:noFill/>
          </a:ln>
        </p:spPr>
      </p:pic>
      <p:pic>
        <p:nvPicPr>
          <p:cNvPr id="160" name="Google Shape;160;p23"/>
          <p:cNvPicPr preferRelativeResize="0"/>
          <p:nvPr/>
        </p:nvPicPr>
        <p:blipFill>
          <a:blip r:embed="rId4">
            <a:alphaModFix/>
          </a:blip>
          <a:stretch>
            <a:fillRect/>
          </a:stretch>
        </p:blipFill>
        <p:spPr>
          <a:xfrm>
            <a:off x="2824563" y="1292125"/>
            <a:ext cx="3494874" cy="1130925"/>
          </a:xfrm>
          <a:prstGeom prst="rect">
            <a:avLst/>
          </a:prstGeom>
          <a:noFill/>
          <a:ln>
            <a:noFill/>
          </a:ln>
        </p:spPr>
      </p:pic>
      <p:sp>
        <p:nvSpPr>
          <p:cNvPr id="161" name="Google Shape;161;p23"/>
          <p:cNvSpPr/>
          <p:nvPr/>
        </p:nvSpPr>
        <p:spPr>
          <a:xfrm>
            <a:off x="4334100" y="2697450"/>
            <a:ext cx="475800" cy="4734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3"/>
          <p:cNvSpPr txBox="1"/>
          <p:nvPr/>
        </p:nvSpPr>
        <p:spPr>
          <a:xfrm>
            <a:off x="5030200" y="2626350"/>
            <a:ext cx="3089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 two Cost equations can be combined to create a single equation</a:t>
            </a:r>
            <a:endParaRPr/>
          </a:p>
        </p:txBody>
      </p:sp>
      <p:sp>
        <p:nvSpPr>
          <p:cNvPr id="163" name="Google Shape;163;p23"/>
          <p:cNvSpPr txBox="1"/>
          <p:nvPr/>
        </p:nvSpPr>
        <p:spPr>
          <a:xfrm>
            <a:off x="5442000" y="4312200"/>
            <a:ext cx="3702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00FF"/>
                </a:solidFill>
              </a:rPr>
              <a:t>Log-loss</a:t>
            </a:r>
            <a:r>
              <a:rPr lang="en"/>
              <a:t>: binary classification</a:t>
            </a:r>
            <a:endParaRPr/>
          </a:p>
          <a:p>
            <a:pPr indent="0" lvl="0" marL="0" rtl="0" algn="l">
              <a:spcBef>
                <a:spcPts val="0"/>
              </a:spcBef>
              <a:spcAft>
                <a:spcPts val="0"/>
              </a:spcAft>
              <a:buNone/>
            </a:pPr>
            <a:r>
              <a:t/>
            </a:r>
            <a:endParaRPr>
              <a:solidFill>
                <a:srgbClr val="0000FF"/>
              </a:solidFill>
            </a:endParaRPr>
          </a:p>
          <a:p>
            <a:pPr indent="0" lvl="0" marL="0" rtl="0" algn="l">
              <a:spcBef>
                <a:spcPts val="0"/>
              </a:spcBef>
              <a:spcAft>
                <a:spcPts val="0"/>
              </a:spcAft>
              <a:buNone/>
            </a:pPr>
            <a:r>
              <a:rPr lang="en">
                <a:solidFill>
                  <a:srgbClr val="0000FF"/>
                </a:solidFill>
              </a:rPr>
              <a:t>Cross-Entropy loss</a:t>
            </a:r>
            <a:r>
              <a:rPr lang="en"/>
              <a:t>: multi-class classification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Hands-on Exercises</a:t>
            </a:r>
            <a:endParaRPr/>
          </a:p>
        </p:txBody>
      </p:sp>
      <p:sp>
        <p:nvSpPr>
          <p:cNvPr id="169" name="Google Shape;169;p24"/>
          <p:cNvSpPr txBox="1"/>
          <p:nvPr/>
        </p:nvSpPr>
        <p:spPr>
          <a:xfrm>
            <a:off x="3749550" y="1146925"/>
            <a:ext cx="4975800" cy="9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Lesson 4 / Logit_Titanic.ipynb</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https://github.com/techno-nerd/ML_101_Course/blob/main/04%20Classification/Logit_Titanic.ipynb</a:t>
            </a:r>
            <a:r>
              <a:rPr lang="en"/>
              <a:t> </a:t>
            </a:r>
            <a:endParaRPr/>
          </a:p>
        </p:txBody>
      </p:sp>
      <p:pic>
        <p:nvPicPr>
          <p:cNvPr id="170" name="Google Shape;170;p24"/>
          <p:cNvPicPr preferRelativeResize="0"/>
          <p:nvPr/>
        </p:nvPicPr>
        <p:blipFill>
          <a:blip r:embed="rId4">
            <a:alphaModFix/>
          </a:blip>
          <a:stretch>
            <a:fillRect/>
          </a:stretch>
        </p:blipFill>
        <p:spPr>
          <a:xfrm>
            <a:off x="311700" y="1146925"/>
            <a:ext cx="3297350" cy="23184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5"/>
          <p:cNvSpPr txBox="1"/>
          <p:nvPr>
            <p:ph type="title"/>
          </p:nvPr>
        </p:nvSpPr>
        <p:spPr>
          <a:xfrm>
            <a:off x="311700" y="145725"/>
            <a:ext cx="8520600" cy="52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Further Reading / Watching / Doing</a:t>
            </a:r>
            <a:endParaRPr/>
          </a:p>
        </p:txBody>
      </p:sp>
      <p:pic>
        <p:nvPicPr>
          <p:cNvPr id="176" name="Google Shape;176;p25"/>
          <p:cNvPicPr preferRelativeResize="0"/>
          <p:nvPr/>
        </p:nvPicPr>
        <p:blipFill>
          <a:blip r:embed="rId3">
            <a:alphaModFix/>
          </a:blip>
          <a:stretch>
            <a:fillRect/>
          </a:stretch>
        </p:blipFill>
        <p:spPr>
          <a:xfrm>
            <a:off x="4211625" y="820475"/>
            <a:ext cx="1271933" cy="1763901"/>
          </a:xfrm>
          <a:prstGeom prst="rect">
            <a:avLst/>
          </a:prstGeom>
          <a:noFill/>
          <a:ln>
            <a:noFill/>
          </a:ln>
        </p:spPr>
      </p:pic>
      <p:sp>
        <p:nvSpPr>
          <p:cNvPr id="177" name="Google Shape;177;p25"/>
          <p:cNvSpPr txBox="1"/>
          <p:nvPr/>
        </p:nvSpPr>
        <p:spPr>
          <a:xfrm>
            <a:off x="5483550" y="820475"/>
            <a:ext cx="3542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Logit_Titanic.ipynb</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Logit_AnimalBinary.ipynb</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8" name="Google Shape;178;p25"/>
          <p:cNvSpPr txBox="1"/>
          <p:nvPr/>
        </p:nvSpPr>
        <p:spPr>
          <a:xfrm>
            <a:off x="373850" y="2587188"/>
            <a:ext cx="3225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u="sng">
                <a:solidFill>
                  <a:schemeClr val="hlink"/>
                </a:solidFill>
                <a:hlinkClick r:id="rId4"/>
              </a:rPr>
              <a:t>StatQuest with Josh Starmer</a:t>
            </a:r>
            <a:endParaRPr sz="800"/>
          </a:p>
        </p:txBody>
      </p:sp>
      <p:sp>
        <p:nvSpPr>
          <p:cNvPr id="179" name="Google Shape;179;p25"/>
          <p:cNvSpPr txBox="1"/>
          <p:nvPr/>
        </p:nvSpPr>
        <p:spPr>
          <a:xfrm>
            <a:off x="474175" y="4812350"/>
            <a:ext cx="3225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u="sng">
                <a:solidFill>
                  <a:schemeClr val="hlink"/>
                </a:solidFill>
                <a:hlinkClick r:id="rId5"/>
              </a:rPr>
              <a:t>StatQuest with Josh Starmer</a:t>
            </a:r>
            <a:endParaRPr sz="800"/>
          </a:p>
        </p:txBody>
      </p:sp>
      <p:pic>
        <p:nvPicPr>
          <p:cNvPr descr="Bias and Variance are two fundamental concepts for Machine Learning, and their intuition is just a little different from what you might have learned in your statistics class. Here I go through two examples that make these concepts super easy to understand.&#10;&#10;For a complete index of all the StatQuest videos, check out:&#10;https://statquest.org/video-index/&#10;&#10;If you'd like to support StatQuest, please consider...&#10;&#10;Buying The StatQuest Illustrated Guide to Machine Learning!!!&#10;PDF - https://statquest.gumroad.com/l/wvtmc&#10;Paperback - https://www.amazon.com/dp/B09ZCKR4H6&#10;Kindle eBook - https://www.amazon.com/dp/B09ZG79HXC&#10;&#10;Patreon: https://www.patreon.com/statquest&#10;...or...&#10;YouTube Membership: https://www.youtube.com/channel/UCtYLUTtgS3k1Fg4y5tAhLbw/join&#10;&#10;...a cool StatQuest t-shirt or sweatshirt: &#10;https://shop.spreadshirt.com/statquest-with-josh-starmer/&#10;&#10;...buying one or two of my songs (or go large and get a whole album!)&#10;https://joshuastarmer.bandcamp.com/&#10;&#10;...or just donating to StatQuest!&#10;https://www.paypal.me/statquest&#10;&#10;Lastly, if you want to keep up with me as I research and create new StatQuests, follow me on twitter:&#10;https://twitter.com/joshuastarmer&#10;&#10;0:00 Awesome song and introduction&#10;0:29 The data and the &quot;true&quot; model&#10;1:23 Splitting the data into training and testing sets&#10;1:40 Least Regression fit to the training data&#10;2:16 Definition of Bias&#10;2:33 Squiggly Line fit to the training data&#10;3:40 Model performance with the testing dataset&#10;4:06 Definition of Variance&#10;5:10 Definition of Overfit&#10;&#10;Correction:&#10;4:06 I say that the difference in fits between the training dataset and the testing dataset is called Variance. However, I should have said that the difference is a _consequence_ of variance. Technically, variance refers to the amount by which the predictions would change if we fit the model to a different training data set.&#10;&#10;#statquest #biasvariance #ML" id="180" name="Google Shape;180;p25" title="Machine Learning Fundamentals: Bias and Variance">
            <a:hlinkClick r:id="rId6"/>
          </p:cNvPr>
          <p:cNvPicPr preferRelativeResize="0"/>
          <p:nvPr/>
        </p:nvPicPr>
        <p:blipFill>
          <a:blip r:embed="rId7">
            <a:alphaModFix/>
          </a:blip>
          <a:stretch>
            <a:fillRect/>
          </a:stretch>
        </p:blipFill>
        <p:spPr>
          <a:xfrm>
            <a:off x="474175" y="2870500"/>
            <a:ext cx="3452178" cy="1941850"/>
          </a:xfrm>
          <a:prstGeom prst="rect">
            <a:avLst/>
          </a:prstGeom>
          <a:noFill/>
          <a:ln>
            <a:noFill/>
          </a:ln>
        </p:spPr>
      </p:pic>
      <p:sp>
        <p:nvSpPr>
          <p:cNvPr id="181" name="Google Shape;181;p25"/>
          <p:cNvSpPr txBox="1"/>
          <p:nvPr/>
        </p:nvSpPr>
        <p:spPr>
          <a:xfrm>
            <a:off x="4066675" y="3533625"/>
            <a:ext cx="1862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Related to underfitting and overfitting topic</a:t>
            </a:r>
            <a:endParaRPr/>
          </a:p>
        </p:txBody>
      </p:sp>
      <p:pic>
        <p:nvPicPr>
          <p:cNvPr descr="ROC (Receiver Operator Characteristic) graphs and AUC (the area under the curve), are useful for consolidating the information from a ton of confusion matrices into a single, easy to interpret graph. This video walks you through how to create and interpret ROC graphs step-by-step. We then show how the AUC can be used to compare classification methods and, lastly, we talk about what to do when your data isn't as warm and fuzzy as it should be.&#10;&#10;NOTE: This is the 2019.07.11 revision of a video published earlier.&#10;&#10;NOTE: This video assumes you already know about&#10;Confusion Matrices...&#10;https://youtu.be/Kdsp6soqA7o&#10;&#10;...Sensitivity and Specificity...&#10;https://youtu.be/sunUKFXMHGk&#10;&#10;...and the example I work through is based on Logistic Regression, so it would help to understand the basics of that as well:&#10;https://youtu.be/yIYKR4sgzI8&#10;&#10;For a complete index of all the StatQuest videos, check out:&#10;https://statquest.org/video-index/&#10;&#10;If you'd like to support StatQuest, please consider...&#10;&#10;Buying The StatQuest Illustrated Guide to Machine Learning!!!&#10;PDF - https://statquest.gumroad.com/l/wvtmc&#10;Paperback - https://www.amazon.com/dp/B09ZCKR4H6&#10;Kindle eBook - https://www.amazon.com/dp/B09ZG79HXC&#10;&#10;Patreon: https://www.patreon.com/statquest&#10;...or...&#10;YouTube Membership: https://www.youtube.com/channel/UCtYLUTtgS3k1Fg4y5tAhLbw/join&#10;&#10;...a cool StatQuest t-shirt or sweatshirt: &#10;https://shop.spreadshirt.com/statquest-with-josh-starmer/&#10;&#10;...buying one or two of my songs (or go large and get a whole album!)&#10;https://joshuastarmer.bandcamp.com/&#10;&#10;...or just donating to StatQuest!&#10;https://www.paypal.me/statquest&#10;&#10;Lastly, if you want to keep up with me as I research and create new StatQuests, follow me on twitter:&#10;https://twitter.com/joshuastarmer&#10;&#10;0:00 Awesome song and introduction&#10;0:48 Classifying samples with logistic regression&#10;4:03 Creating a confusion matrices for different thresholds&#10;7:12 ROC is an alternative to tons of confusion matrices&#10;13:44 AUC to compare different models&#10;14:28 False Positive Rate vs Precision (Precision Recall Graphs)&#10;15:38 Summary of concepts&#10;&#10;Correction:&#10;12:00 The confusion matrix should be TP = 3, FP = 2, FN = 1, TN = 2. The displayed matrix should be for the next point.&#10;&#10;#statquest #ROC #AUC" id="182" name="Google Shape;182;p25" title="ROC and AUC, Clearly Explained!">
            <a:hlinkClick r:id="rId8"/>
          </p:cNvPr>
          <p:cNvPicPr preferRelativeResize="0"/>
          <p:nvPr/>
        </p:nvPicPr>
        <p:blipFill>
          <a:blip r:embed="rId9">
            <a:alphaModFix/>
          </a:blip>
          <a:stretch>
            <a:fillRect/>
          </a:stretch>
        </p:blipFill>
        <p:spPr>
          <a:xfrm>
            <a:off x="418449" y="808802"/>
            <a:ext cx="3135809" cy="1763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Agenda for next class</a:t>
            </a:r>
            <a:endParaRPr/>
          </a:p>
        </p:txBody>
      </p:sp>
      <p:sp>
        <p:nvSpPr>
          <p:cNvPr id="188" name="Google Shape;188;p26"/>
          <p:cNvSpPr txBox="1"/>
          <p:nvPr>
            <p:ph idx="1" type="body"/>
          </p:nvPr>
        </p:nvSpPr>
        <p:spPr>
          <a:xfrm>
            <a:off x="311700" y="1390875"/>
            <a:ext cx="4736400" cy="317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Decision Trees</a:t>
            </a:r>
            <a:endParaRPr/>
          </a:p>
          <a:p>
            <a:pPr indent="-342900" lvl="0" marL="457200" rtl="0" algn="l">
              <a:spcBef>
                <a:spcPts val="1200"/>
              </a:spcBef>
              <a:spcAft>
                <a:spcPts val="0"/>
              </a:spcAft>
              <a:buSzPts val="1800"/>
              <a:buChar char="●"/>
            </a:pPr>
            <a:r>
              <a:rPr lang="en"/>
              <a:t>Introduction to Decision Tree</a:t>
            </a:r>
            <a:endParaRPr/>
          </a:p>
          <a:p>
            <a:pPr indent="-342900" lvl="0" marL="457200" rtl="0" algn="l">
              <a:spcBef>
                <a:spcPts val="0"/>
              </a:spcBef>
              <a:spcAft>
                <a:spcPts val="0"/>
              </a:spcAft>
              <a:buSzPts val="1800"/>
              <a:buChar char="●"/>
            </a:pPr>
            <a:r>
              <a:rPr lang="en"/>
              <a:t>Classification Metrics</a:t>
            </a:r>
            <a:endParaRPr/>
          </a:p>
          <a:p>
            <a:pPr indent="-317500" lvl="1" marL="914400" rtl="0" algn="l">
              <a:spcBef>
                <a:spcPts val="0"/>
              </a:spcBef>
              <a:spcAft>
                <a:spcPts val="0"/>
              </a:spcAft>
              <a:buSzPts val="1400"/>
              <a:buChar char="○"/>
            </a:pPr>
            <a:r>
              <a:rPr lang="en"/>
              <a:t>Confusion Matrix</a:t>
            </a:r>
            <a:endParaRPr/>
          </a:p>
          <a:p>
            <a:pPr indent="-317500" lvl="1" marL="914400" rtl="0" algn="l">
              <a:spcBef>
                <a:spcPts val="0"/>
              </a:spcBef>
              <a:spcAft>
                <a:spcPts val="0"/>
              </a:spcAft>
              <a:buSzPts val="1400"/>
              <a:buChar char="○"/>
            </a:pPr>
            <a:r>
              <a:rPr lang="en"/>
              <a:t>Precision</a:t>
            </a:r>
            <a:endParaRPr/>
          </a:p>
          <a:p>
            <a:pPr indent="-317500" lvl="1" marL="914400" rtl="0" algn="l">
              <a:spcBef>
                <a:spcPts val="0"/>
              </a:spcBef>
              <a:spcAft>
                <a:spcPts val="0"/>
              </a:spcAft>
              <a:buSzPts val="1400"/>
              <a:buChar char="○"/>
            </a:pPr>
            <a:r>
              <a:rPr lang="en"/>
              <a:t>Recall</a:t>
            </a:r>
            <a:endParaRPr/>
          </a:p>
          <a:p>
            <a:pPr indent="-317500" lvl="1" marL="914400" rtl="0" algn="l">
              <a:spcBef>
                <a:spcPts val="0"/>
              </a:spcBef>
              <a:spcAft>
                <a:spcPts val="0"/>
              </a:spcAft>
              <a:buSzPts val="1400"/>
              <a:buChar char="○"/>
            </a:pPr>
            <a:r>
              <a:rPr lang="en"/>
              <a:t>Accuracy</a:t>
            </a:r>
            <a:endParaRPr/>
          </a:p>
          <a:p>
            <a:pPr indent="-342900" lvl="0" marL="457200" rtl="0" algn="l">
              <a:spcBef>
                <a:spcPts val="0"/>
              </a:spcBef>
              <a:spcAft>
                <a:spcPts val="0"/>
              </a:spcAft>
              <a:buSzPts val="1800"/>
              <a:buChar char="●"/>
            </a:pPr>
            <a:r>
              <a:rPr lang="en"/>
              <a:t>Brief intro: KNN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Course </a:t>
            </a:r>
            <a:r>
              <a:rPr lang="en" sz="1800"/>
              <a:t>(</a:t>
            </a:r>
            <a:r>
              <a:rPr lang="en" sz="1800" u="sng">
                <a:solidFill>
                  <a:schemeClr val="accent5"/>
                </a:solidFill>
                <a:hlinkClick r:id="rId3">
                  <a:extLst>
                    <a:ext uri="{A12FA001-AC4F-418D-AE19-62706E023703}">
                      <ahyp:hlinkClr val="tx"/>
                    </a:ext>
                  </a:extLst>
                </a:hlinkClick>
              </a:rPr>
              <a:t>bit.ly/ML_101</a:t>
            </a:r>
            <a:r>
              <a:rPr lang="en" sz="1800"/>
              <a:t>)</a:t>
            </a:r>
            <a:endParaRPr/>
          </a:p>
        </p:txBody>
      </p:sp>
      <p:sp>
        <p:nvSpPr>
          <p:cNvPr id="62" name="Google Shape;62;p14"/>
          <p:cNvSpPr txBox="1"/>
          <p:nvPr>
            <p:ph idx="1" type="body"/>
          </p:nvPr>
        </p:nvSpPr>
        <p:spPr>
          <a:xfrm>
            <a:off x="311700" y="1152475"/>
            <a:ext cx="8520600" cy="3736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b="1" lang="en"/>
              <a:t>Introduction to Machine Learning (ML)</a:t>
            </a:r>
            <a:endParaRPr b="1"/>
          </a:p>
          <a:p>
            <a:pPr indent="-342900" lvl="0" marL="457200" rtl="0" algn="l">
              <a:spcBef>
                <a:spcPts val="0"/>
              </a:spcBef>
              <a:spcAft>
                <a:spcPts val="0"/>
              </a:spcAft>
              <a:buSzPts val="1800"/>
              <a:buAutoNum type="arabicPeriod"/>
            </a:pPr>
            <a:r>
              <a:rPr b="1" lang="en"/>
              <a:t>Regression</a:t>
            </a:r>
            <a:endParaRPr b="1"/>
          </a:p>
          <a:p>
            <a:pPr indent="-342900" lvl="0" marL="457200" rtl="0" algn="l">
              <a:spcBef>
                <a:spcPts val="0"/>
              </a:spcBef>
              <a:spcAft>
                <a:spcPts val="0"/>
              </a:spcAft>
              <a:buSzPts val="1800"/>
              <a:buAutoNum type="arabicPeriod"/>
            </a:pPr>
            <a:r>
              <a:rPr b="1" lang="en"/>
              <a:t>Core ML Concepts</a:t>
            </a:r>
            <a:endParaRPr b="1"/>
          </a:p>
          <a:p>
            <a:pPr indent="-342900" lvl="0" marL="457200" rtl="0" algn="l">
              <a:spcBef>
                <a:spcPts val="0"/>
              </a:spcBef>
              <a:spcAft>
                <a:spcPts val="0"/>
              </a:spcAft>
              <a:buSzPts val="1800"/>
              <a:buAutoNum type="arabicPeriod"/>
            </a:pPr>
            <a:r>
              <a:rPr b="1" lang="en"/>
              <a:t>Classification</a:t>
            </a:r>
            <a:endParaRPr b="1"/>
          </a:p>
          <a:p>
            <a:pPr indent="-342900" lvl="0" marL="457200" rtl="0" algn="l">
              <a:spcBef>
                <a:spcPts val="0"/>
              </a:spcBef>
              <a:spcAft>
                <a:spcPts val="0"/>
              </a:spcAft>
              <a:buSzPts val="1800"/>
              <a:buAutoNum type="arabicPeriod"/>
            </a:pPr>
            <a:r>
              <a:rPr lang="en"/>
              <a:t>Decision Trees</a:t>
            </a:r>
            <a:endParaRPr/>
          </a:p>
          <a:p>
            <a:pPr indent="-342900" lvl="0" marL="457200" rtl="0" algn="l">
              <a:spcBef>
                <a:spcPts val="0"/>
              </a:spcBef>
              <a:spcAft>
                <a:spcPts val="0"/>
              </a:spcAft>
              <a:buSzPts val="1800"/>
              <a:buAutoNum type="arabicPeriod"/>
            </a:pPr>
            <a:r>
              <a:rPr lang="en"/>
              <a:t>Model selection and tuning</a:t>
            </a:r>
            <a:endParaRPr/>
          </a:p>
          <a:p>
            <a:pPr indent="-342900" lvl="0" marL="457200" rtl="0" algn="l">
              <a:spcBef>
                <a:spcPts val="0"/>
              </a:spcBef>
              <a:spcAft>
                <a:spcPts val="0"/>
              </a:spcAft>
              <a:buSzPts val="1800"/>
              <a:buAutoNum type="arabicPeriod"/>
            </a:pPr>
            <a:r>
              <a:rPr lang="en"/>
              <a:t>Unstructured data: </a:t>
            </a:r>
            <a:r>
              <a:rPr b="1" lang="en"/>
              <a:t>Text</a:t>
            </a:r>
            <a:endParaRPr b="1"/>
          </a:p>
          <a:p>
            <a:pPr indent="-342900" lvl="0" marL="457200" rtl="0" algn="l">
              <a:spcBef>
                <a:spcPts val="0"/>
              </a:spcBef>
              <a:spcAft>
                <a:spcPts val="0"/>
              </a:spcAft>
              <a:buSzPts val="1800"/>
              <a:buAutoNum type="arabicPeriod"/>
            </a:pPr>
            <a:r>
              <a:rPr lang="en"/>
              <a:t>Neural Networks</a:t>
            </a:r>
            <a:endParaRPr/>
          </a:p>
          <a:p>
            <a:pPr indent="-342900" lvl="0" marL="457200" rtl="0" algn="l">
              <a:spcBef>
                <a:spcPts val="0"/>
              </a:spcBef>
              <a:spcAft>
                <a:spcPts val="0"/>
              </a:spcAft>
              <a:buSzPts val="1800"/>
              <a:buAutoNum type="arabicPeriod"/>
            </a:pPr>
            <a:r>
              <a:rPr lang="en"/>
              <a:t>Unstructured data: </a:t>
            </a:r>
            <a:r>
              <a:rPr b="1" lang="en"/>
              <a:t>Images</a:t>
            </a:r>
            <a:endParaRPr b="1"/>
          </a:p>
          <a:p>
            <a:pPr indent="-342900" lvl="0" marL="457200" rtl="0" algn="l">
              <a:spcBef>
                <a:spcPts val="0"/>
              </a:spcBef>
              <a:spcAft>
                <a:spcPts val="0"/>
              </a:spcAft>
              <a:buSzPts val="1800"/>
              <a:buAutoNum type="arabicPeriod"/>
            </a:pPr>
            <a:r>
              <a:rPr lang="en"/>
              <a:t>Introduction to Deep Learning</a:t>
            </a:r>
            <a:endParaRPr/>
          </a:p>
          <a:p>
            <a:pPr indent="-342900" lvl="0" marL="457200" rtl="0" algn="l">
              <a:spcBef>
                <a:spcPts val="0"/>
              </a:spcBef>
              <a:spcAft>
                <a:spcPts val="0"/>
              </a:spcAft>
              <a:buSzPts val="1800"/>
              <a:buAutoNum type="arabicPeriod"/>
            </a:pPr>
            <a:r>
              <a:rPr lang="en"/>
              <a:t>Beyond Regression &amp; Classification</a:t>
            </a:r>
            <a:endParaRPr/>
          </a:p>
        </p:txBody>
      </p:sp>
      <p:pic>
        <p:nvPicPr>
          <p:cNvPr id="63" name="Google Shape;63;p14"/>
          <p:cNvPicPr preferRelativeResize="0"/>
          <p:nvPr/>
        </p:nvPicPr>
        <p:blipFill>
          <a:blip r:embed="rId4">
            <a:alphaModFix/>
          </a:blip>
          <a:stretch>
            <a:fillRect/>
          </a:stretch>
        </p:blipFill>
        <p:spPr>
          <a:xfrm>
            <a:off x="0" y="2097025"/>
            <a:ext cx="432300" cy="432300"/>
          </a:xfrm>
          <a:prstGeom prst="rect">
            <a:avLst/>
          </a:prstGeom>
          <a:noFill/>
          <a:ln>
            <a:noFill/>
          </a:ln>
        </p:spPr>
      </p:pic>
      <p:pic>
        <p:nvPicPr>
          <p:cNvPr id="64" name="Google Shape;64;p14"/>
          <p:cNvPicPr preferRelativeResize="0"/>
          <p:nvPr/>
        </p:nvPicPr>
        <p:blipFill>
          <a:blip r:embed="rId5">
            <a:alphaModFix/>
          </a:blip>
          <a:stretch>
            <a:fillRect/>
          </a:stretch>
        </p:blipFill>
        <p:spPr>
          <a:xfrm>
            <a:off x="5813300" y="1245700"/>
            <a:ext cx="3162850" cy="3424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Recap</a:t>
            </a:r>
            <a:endParaRPr b="1"/>
          </a:p>
        </p:txBody>
      </p:sp>
      <p:sp>
        <p:nvSpPr>
          <p:cNvPr id="70" name="Google Shape;70;p15"/>
          <p:cNvSpPr txBox="1"/>
          <p:nvPr>
            <p:ph idx="1" type="body"/>
          </p:nvPr>
        </p:nvSpPr>
        <p:spPr>
          <a:xfrm>
            <a:off x="311700" y="1142450"/>
            <a:ext cx="6019500" cy="3911100"/>
          </a:xfrm>
          <a:prstGeom prst="rect">
            <a:avLst/>
          </a:prstGeom>
        </p:spPr>
        <p:txBody>
          <a:bodyPr anchorCtr="0" anchor="t" bIns="91425" lIns="91425" spcFirstLastPara="1" rIns="91425" wrap="square" tIns="91425">
            <a:normAutofit fontScale="70000" lnSpcReduction="20000"/>
          </a:bodyPr>
          <a:lstStyle/>
          <a:p>
            <a:pPr indent="-313055" lvl="0" marL="457200" rtl="0" algn="l">
              <a:lnSpc>
                <a:spcPct val="115000"/>
              </a:lnSpc>
              <a:spcBef>
                <a:spcPts val="1000"/>
              </a:spcBef>
              <a:spcAft>
                <a:spcPts val="0"/>
              </a:spcAft>
              <a:buSzPct val="100000"/>
              <a:buChar char="●"/>
            </a:pPr>
            <a:r>
              <a:rPr lang="en" sz="1900"/>
              <a:t>ML is different from traditional programming</a:t>
            </a:r>
            <a:endParaRPr sz="1900"/>
          </a:p>
          <a:p>
            <a:pPr indent="-313055" lvl="0" marL="457200" rtl="0" algn="l">
              <a:lnSpc>
                <a:spcPct val="115000"/>
              </a:lnSpc>
              <a:spcBef>
                <a:spcPts val="1200"/>
              </a:spcBef>
              <a:spcAft>
                <a:spcPts val="0"/>
              </a:spcAft>
              <a:buSzPct val="100000"/>
              <a:buChar char="●"/>
            </a:pPr>
            <a:r>
              <a:rPr lang="en" sz="1900"/>
              <a:t>Linear Regression</a:t>
            </a:r>
            <a:endParaRPr sz="1900"/>
          </a:p>
          <a:p>
            <a:pPr indent="-306832" lvl="1" marL="914400" rtl="0" algn="l">
              <a:lnSpc>
                <a:spcPct val="115000"/>
              </a:lnSpc>
              <a:spcBef>
                <a:spcPts val="0"/>
              </a:spcBef>
              <a:spcAft>
                <a:spcPts val="0"/>
              </a:spcAft>
              <a:buSzPct val="100000"/>
              <a:buChar char="○"/>
            </a:pPr>
            <a:r>
              <a:rPr lang="en" sz="1760"/>
              <a:t>Type of Supervised Learning algorithm. Predicted value is a “</a:t>
            </a:r>
            <a:r>
              <a:rPr lang="en" sz="1760"/>
              <a:t>continuous</a:t>
            </a:r>
            <a:r>
              <a:rPr lang="en" sz="1760"/>
              <a:t> numerical value”</a:t>
            </a:r>
            <a:endParaRPr sz="1760"/>
          </a:p>
          <a:p>
            <a:pPr indent="-306832" lvl="1" marL="914400" rtl="0" algn="l">
              <a:lnSpc>
                <a:spcPct val="115000"/>
              </a:lnSpc>
              <a:spcBef>
                <a:spcPts val="0"/>
              </a:spcBef>
              <a:spcAft>
                <a:spcPts val="0"/>
              </a:spcAft>
              <a:buSzPct val="100000"/>
              <a:buChar char="○"/>
            </a:pPr>
            <a:r>
              <a:rPr lang="en" sz="1760"/>
              <a:t>Simple ML model, represented as “wx + b” </a:t>
            </a:r>
            <a:endParaRPr sz="1760"/>
          </a:p>
          <a:p>
            <a:pPr indent="-306832" lvl="1" marL="914400" rtl="0" algn="l">
              <a:lnSpc>
                <a:spcPct val="115000"/>
              </a:lnSpc>
              <a:spcBef>
                <a:spcPts val="0"/>
              </a:spcBef>
              <a:spcAft>
                <a:spcPts val="0"/>
              </a:spcAft>
              <a:buSzPct val="100000"/>
              <a:buChar char="○"/>
            </a:pPr>
            <a:r>
              <a:rPr lang="en" sz="1760"/>
              <a:t>Cost function = (½*MSE)</a:t>
            </a:r>
            <a:endParaRPr sz="1760"/>
          </a:p>
          <a:p>
            <a:pPr indent="-306832" lvl="1" marL="914400" rtl="0" algn="l">
              <a:lnSpc>
                <a:spcPct val="115000"/>
              </a:lnSpc>
              <a:spcBef>
                <a:spcPts val="0"/>
              </a:spcBef>
              <a:spcAft>
                <a:spcPts val="0"/>
              </a:spcAft>
              <a:buSzPct val="100000"/>
              <a:buChar char="○"/>
            </a:pPr>
            <a:r>
              <a:rPr lang="en" sz="1760"/>
              <a:t>Gradient Descent Algorithm</a:t>
            </a:r>
            <a:endParaRPr sz="1760"/>
          </a:p>
          <a:p>
            <a:pPr indent="-313055" lvl="0" marL="457200" rtl="0" algn="l">
              <a:lnSpc>
                <a:spcPct val="115000"/>
              </a:lnSpc>
              <a:spcBef>
                <a:spcPts val="1000"/>
              </a:spcBef>
              <a:spcAft>
                <a:spcPts val="0"/>
              </a:spcAft>
              <a:buSzPct val="100000"/>
              <a:buChar char="●"/>
            </a:pPr>
            <a:r>
              <a:rPr lang="en" sz="1900"/>
              <a:t>Under-fitting</a:t>
            </a:r>
            <a:endParaRPr sz="1900"/>
          </a:p>
          <a:p>
            <a:pPr indent="-313055" lvl="1" marL="914400" rtl="0" algn="l">
              <a:lnSpc>
                <a:spcPct val="115000"/>
              </a:lnSpc>
              <a:spcBef>
                <a:spcPts val="0"/>
              </a:spcBef>
              <a:spcAft>
                <a:spcPts val="0"/>
              </a:spcAft>
              <a:buSzPct val="104395"/>
              <a:buChar char="○"/>
            </a:pPr>
            <a:r>
              <a:rPr lang="en" sz="1820"/>
              <a:t>Model is not a good fit to training data. Training error is high.</a:t>
            </a:r>
            <a:endParaRPr sz="1820"/>
          </a:p>
          <a:p>
            <a:pPr indent="-313055" lvl="0" marL="457200" rtl="0" algn="l">
              <a:lnSpc>
                <a:spcPct val="115000"/>
              </a:lnSpc>
              <a:spcBef>
                <a:spcPts val="1000"/>
              </a:spcBef>
              <a:spcAft>
                <a:spcPts val="0"/>
              </a:spcAft>
              <a:buSzPct val="100000"/>
              <a:buChar char="●"/>
            </a:pPr>
            <a:r>
              <a:rPr lang="en" sz="1900"/>
              <a:t>Over-fitting</a:t>
            </a:r>
            <a:endParaRPr sz="1900"/>
          </a:p>
          <a:p>
            <a:pPr indent="-309499" lvl="1" marL="914400" rtl="0" algn="l">
              <a:lnSpc>
                <a:spcPct val="115000"/>
              </a:lnSpc>
              <a:spcBef>
                <a:spcPts val="0"/>
              </a:spcBef>
              <a:spcAft>
                <a:spcPts val="0"/>
              </a:spcAft>
              <a:buSzPct val="100000"/>
              <a:buChar char="○"/>
            </a:pPr>
            <a:r>
              <a:rPr lang="en" sz="1820"/>
              <a:t>Model has over-fitted to training data. Training error is very low but test / validation error is high.</a:t>
            </a:r>
            <a:endParaRPr sz="1820"/>
          </a:p>
          <a:p>
            <a:pPr indent="-313055" lvl="0" marL="457200" rtl="0" algn="l">
              <a:lnSpc>
                <a:spcPct val="115000"/>
              </a:lnSpc>
              <a:spcBef>
                <a:spcPts val="1000"/>
              </a:spcBef>
              <a:spcAft>
                <a:spcPts val="0"/>
              </a:spcAft>
              <a:buSzPct val="100000"/>
              <a:buChar char="●"/>
            </a:pPr>
            <a:r>
              <a:rPr lang="en" sz="1900"/>
              <a:t>Handling non-numerical input features</a:t>
            </a:r>
            <a:endParaRPr sz="1900"/>
          </a:p>
          <a:p>
            <a:pPr indent="-327279" lvl="1" marL="914400" rtl="0" algn="l">
              <a:lnSpc>
                <a:spcPct val="115000"/>
              </a:lnSpc>
              <a:spcBef>
                <a:spcPts val="0"/>
              </a:spcBef>
              <a:spcAft>
                <a:spcPts val="0"/>
              </a:spcAft>
              <a:buSzPct val="121978"/>
              <a:buChar char="○"/>
            </a:pPr>
            <a:r>
              <a:rPr lang="en" sz="1820"/>
              <a:t>One-hot encoding for categorical features like “favorite color”. Can increase the number of features significantly.</a:t>
            </a:r>
            <a:endParaRPr sz="1820"/>
          </a:p>
          <a:p>
            <a:pPr indent="0" lvl="0" marL="0" rtl="0" algn="l">
              <a:lnSpc>
                <a:spcPct val="100000"/>
              </a:lnSpc>
              <a:spcBef>
                <a:spcPts val="1000"/>
              </a:spcBef>
              <a:spcAft>
                <a:spcPts val="0"/>
              </a:spcAft>
              <a:buNone/>
            </a:pPr>
            <a:r>
              <a:t/>
            </a:r>
            <a:endParaRPr sz="1500"/>
          </a:p>
        </p:txBody>
      </p:sp>
      <p:pic>
        <p:nvPicPr>
          <p:cNvPr id="71" name="Google Shape;71;p15"/>
          <p:cNvPicPr preferRelativeResize="0"/>
          <p:nvPr/>
        </p:nvPicPr>
        <p:blipFill>
          <a:blip r:embed="rId3">
            <a:alphaModFix/>
          </a:blip>
          <a:stretch>
            <a:fillRect/>
          </a:stretch>
        </p:blipFill>
        <p:spPr>
          <a:xfrm>
            <a:off x="6076750" y="1548587"/>
            <a:ext cx="3067250" cy="859775"/>
          </a:xfrm>
          <a:prstGeom prst="rect">
            <a:avLst/>
          </a:prstGeom>
          <a:noFill/>
          <a:ln>
            <a:noFill/>
          </a:ln>
        </p:spPr>
      </p:pic>
      <p:pic>
        <p:nvPicPr>
          <p:cNvPr id="72" name="Google Shape;72;p15"/>
          <p:cNvPicPr preferRelativeResize="0"/>
          <p:nvPr/>
        </p:nvPicPr>
        <p:blipFill>
          <a:blip r:embed="rId4">
            <a:alphaModFix/>
          </a:blip>
          <a:stretch>
            <a:fillRect/>
          </a:stretch>
        </p:blipFill>
        <p:spPr>
          <a:xfrm>
            <a:off x="6135075" y="2686487"/>
            <a:ext cx="2950602" cy="1226950"/>
          </a:xfrm>
          <a:prstGeom prst="rect">
            <a:avLst/>
          </a:prstGeom>
          <a:noFill/>
          <a:ln>
            <a:noFill/>
          </a:ln>
        </p:spPr>
      </p:pic>
      <p:pic>
        <p:nvPicPr>
          <p:cNvPr id="73" name="Google Shape;73;p15"/>
          <p:cNvPicPr preferRelativeResize="0"/>
          <p:nvPr/>
        </p:nvPicPr>
        <p:blipFill>
          <a:blip r:embed="rId5">
            <a:alphaModFix/>
          </a:blip>
          <a:stretch>
            <a:fillRect/>
          </a:stretch>
        </p:blipFill>
        <p:spPr>
          <a:xfrm>
            <a:off x="6181125" y="4191550"/>
            <a:ext cx="2904550" cy="65688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to Classification &amp; Logistic Regression</a:t>
            </a:r>
            <a:endParaRPr/>
          </a:p>
        </p:txBody>
      </p:sp>
      <p:pic>
        <p:nvPicPr>
          <p:cNvPr descr="Logistic regression is used for classification problems in machine learning. This tutorial will show you how to use sklearn logisticregression class to solve binary classification problem to predict if a customer would buy a life insurance. At the end we have an interesting exercise for you to solve. &#10;Usually there are two types of machine learning problems (1) Linear regression where prediction value is continuous (2) Classification where predicted value is categorical. Logistic regression is used for classification problems mainly. &#10;&#10;#MachineLearning #PythonMachineLearning #MachineLearningTutorial #Python #PythonTutorial #PythonTraining #MachineLearningCource #LogisticRegression #sklearntutorials #scikitlearntutorials &#10;&#10;Code: https://github.com/codebasics/py/blob/master/ML/7_logistic_reg/7_logistic_regression.ipynb&#10;Exercise: Open above notebook from github and go to the end. &#10;Exercise solution: https://github.com/codebasics/py/blob/master/ML/7_logistic_reg/Exercise/7_logistic_regression_exercise.ipynb&#10;&#10;Topics that are covered in this Video:&#10;0:00 - Theory (Explain difference between logic regression and classification) &#10;1:18 - What is logistic regression? &#10;1:26 - Classification types (Binary vs multiclass classification) &#10;1:53 - Explanation of logistic regression using the example of if person will buy insurance based on his age  &#10;5:38 - Sigmoid or Logit function  &#10;8:18 - Coding (for coding we are using an example of if a person will buy insurance or not based on his age) &#10;14:36 - sklearn predict_proba() function   &#10;15:49 - Exercise (Solve a problem of predicting employee retention based on salary, distance to work, promotion, department etc) &#10;&#10;Do you want to learn technology from me? Check https://codebasics.io/ for my affordable video courses.&#10;&#10;Next Video: &#10;Machine Learning Tutorial Python - 8 Logistic Regression (Multiclass Classification): https://www.youtube.com/watch?v=J5bXOOmkopc&amp;list=PLeo1K3hjS3uvCeTYTeyfe0-rN5r8zn9rw&amp;index=9&#10;&#10;Populor Playlist:&#10;Data Science Full Course: https://www.youtube.com/playlist?list=PLeo1K3hjS3us_ELKYSj_Fth2tIEkdKXvV&#10;&#10;Data Science Project: https://www.youtube.com/watch?v=rdfbcdP75KI&amp;list=PLeo1K3hjS3uu7clOTtwsp94PcHbzqpAdg&#10;&#10;Machine learning tutorials: https://www.youtube.com/watch?v=gmvvaobm7eQ&amp;list=PLeo1K3hjS3uvCeTYTeyfe0-rN5r8zn9rw&#10;&#10;Pandas: https://www.youtube.com/watch?v=CmorAWRsCAw&amp;list=PLeo1K3hjS3uuASpe-1LjfG5f14Bnozjwy&#10;&#10;matplotlib: https://www.youtube.com/watch?v=qqwf4Vuj8oM&amp;list=PLeo1K3hjS3uu4Lr8_kro2AqaO6CFYgKOl&#10;&#10;Python: https://www.youtube.com/watch?v=eykoKxsYtow&amp;list=PLeo1K3hjS3uv5U-Lmlnucd7gqF-3ehIh0&amp;index=1&#10;&#10;Jupyter Notebook: https://www.youtube.com/watch?v=q_BzsPxwLOE&amp;list=PLeo1K3hjS3uuZPwzACannnFSn9qHn8to8&#10;&#10;Tools and Libraries:&#10;Scikit learn tutorials &#10;Sklearn tutorials &#10;Machine learning with scikit learn tutorials&#10;Machine learning with sklearn tutorials&#10;&#10;To download csv and code for all tutorials: go to https://github.com/codebasics/py, click on a green button to clone or download the entire repository and then go to relevant folder to get access to that specific file.&#10;&#10;🌎 My Website For Video Courses: https://codebasics.io/?utm_source=description&amp;utm_medium=yt&amp;utm_campaign=description&amp;utm_id=description&#10;&#10;Need help building software or data analytics and AI solutions? My company https://www.atliq.com/ can help. Click on the Contact button on that website.&#10;&#10;#️⃣ Social Media #️⃣&#10;🔗 Discord:  https://discord.gg/r42Kbuk&#10;📸 Dhaval's Personal Instagram: https://www.instagram.com/dhavalsays/&#10;📸 Codebasics Instagram: https://www.instagram.com/codebasicshub/&#10;🔊 Facebook: https://www.facebook.com/codebasicshub&#10;📱 Twitter: https://twitter.com/codebasicshub&#10;📝 Linkedin (Personal): https://www.linkedin.com/in/dhavalsays/&#10;📝 Linkedin (Codebasics):  https://www.linkedin.com/company/codebasics/&#10;🔗 Patreon: https://www.patreon.com/codebasics?fan_landing=true" id="79" name="Google Shape;79;p16" title="Machine Learning Tutorial Python - 8:  Logistic Regression (Binary Classification)">
            <a:hlinkClick r:id="rId3"/>
          </p:cNvPr>
          <p:cNvPicPr preferRelativeResize="0"/>
          <p:nvPr/>
        </p:nvPicPr>
        <p:blipFill>
          <a:blip r:embed="rId4">
            <a:alphaModFix/>
          </a:blip>
          <a:stretch>
            <a:fillRect/>
          </a:stretch>
        </p:blipFill>
        <p:spPr>
          <a:xfrm>
            <a:off x="1247488" y="1095625"/>
            <a:ext cx="6649025" cy="3740075"/>
          </a:xfrm>
          <a:prstGeom prst="rect">
            <a:avLst/>
          </a:prstGeom>
          <a:noFill/>
          <a:ln>
            <a:noFill/>
          </a:ln>
        </p:spPr>
      </p:pic>
      <p:sp>
        <p:nvSpPr>
          <p:cNvPr id="80" name="Google Shape;80;p16"/>
          <p:cNvSpPr txBox="1"/>
          <p:nvPr/>
        </p:nvSpPr>
        <p:spPr>
          <a:xfrm>
            <a:off x="2365638" y="4835700"/>
            <a:ext cx="44127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Codebasics on YouTube [</a:t>
            </a:r>
            <a:r>
              <a:rPr lang="en" sz="800" u="sng">
                <a:solidFill>
                  <a:schemeClr val="hlink"/>
                </a:solidFill>
                <a:hlinkClick r:id="rId5"/>
              </a:rPr>
              <a:t>link</a:t>
            </a:r>
            <a:r>
              <a:rPr lang="en" sz="800"/>
              <a:t>]</a:t>
            </a:r>
            <a:endParaRPr sz="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000"/>
                                        <p:tgtEl>
                                          <p:spTgt spid="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Recap (Classification &amp; Logistic Regression)</a:t>
            </a:r>
            <a:endParaRPr/>
          </a:p>
        </p:txBody>
      </p:sp>
      <p:sp>
        <p:nvSpPr>
          <p:cNvPr id="86" name="Google Shape;86;p17"/>
          <p:cNvSpPr txBox="1"/>
          <p:nvPr>
            <p:ph idx="1" type="body"/>
          </p:nvPr>
        </p:nvSpPr>
        <p:spPr>
          <a:xfrm>
            <a:off x="281475" y="1160025"/>
            <a:ext cx="8520600" cy="2337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Classification = Predict “yes / no” (binary) or “more than 2 choices” (multi-class)</a:t>
            </a:r>
            <a:endParaRPr sz="1600"/>
          </a:p>
          <a:p>
            <a:pPr indent="-330200" lvl="0" marL="457200" rtl="0" algn="l">
              <a:spcBef>
                <a:spcPts val="0"/>
              </a:spcBef>
              <a:spcAft>
                <a:spcPts val="0"/>
              </a:spcAft>
              <a:buSzPts val="1600"/>
              <a:buChar char="●"/>
            </a:pPr>
            <a:r>
              <a:rPr lang="en" sz="1600"/>
              <a:t>Linear Regression is not a good algorithm to use as a binary classifier</a:t>
            </a:r>
            <a:endParaRPr sz="1600"/>
          </a:p>
          <a:p>
            <a:pPr indent="-330200" lvl="0" marL="457200" rtl="0" algn="l">
              <a:spcBef>
                <a:spcPts val="0"/>
              </a:spcBef>
              <a:spcAft>
                <a:spcPts val="0"/>
              </a:spcAft>
              <a:buSzPts val="1600"/>
              <a:buChar char="●"/>
            </a:pPr>
            <a:r>
              <a:rPr lang="en" sz="1600"/>
              <a:t>Logistic Regression (“yes/no” classification)</a:t>
            </a:r>
            <a:endParaRPr sz="1600"/>
          </a:p>
          <a:p>
            <a:pPr indent="-317500" lvl="1" marL="914400" rtl="0" algn="l">
              <a:spcBef>
                <a:spcPts val="0"/>
              </a:spcBef>
              <a:spcAft>
                <a:spcPts val="0"/>
              </a:spcAft>
              <a:buSzPts val="1400"/>
              <a:buChar char="○"/>
            </a:pPr>
            <a:r>
              <a:rPr lang="en" sz="1300"/>
              <a:t>Same equation as linear regression: </a:t>
            </a:r>
            <a:r>
              <a:rPr b="1" lang="en" sz="1100"/>
              <a:t>y = b + w</a:t>
            </a:r>
            <a:r>
              <a:rPr b="1" baseline="-25000" lang="en" sz="1100"/>
              <a:t>1</a:t>
            </a:r>
            <a:r>
              <a:rPr b="1" lang="en" sz="1100"/>
              <a:t>x</a:t>
            </a:r>
            <a:r>
              <a:rPr b="1" baseline="-25000" lang="en" sz="1100"/>
              <a:t>1</a:t>
            </a:r>
            <a:r>
              <a:rPr b="1" lang="en" sz="1100"/>
              <a:t> + w</a:t>
            </a:r>
            <a:r>
              <a:rPr b="1" baseline="-25000" lang="en" sz="1100"/>
              <a:t>2</a:t>
            </a:r>
            <a:r>
              <a:rPr b="1" lang="en" sz="1100"/>
              <a:t>x</a:t>
            </a:r>
            <a:r>
              <a:rPr b="1" baseline="-25000" lang="en" sz="1100"/>
              <a:t>2</a:t>
            </a:r>
            <a:r>
              <a:rPr b="1" lang="en" sz="1100"/>
              <a:t> + w</a:t>
            </a:r>
            <a:r>
              <a:rPr b="1" baseline="-25000" lang="en" sz="1100"/>
              <a:t>3</a:t>
            </a:r>
            <a:r>
              <a:rPr b="1" lang="en" sz="1100"/>
              <a:t>x</a:t>
            </a:r>
            <a:r>
              <a:rPr b="1" baseline="-25000" lang="en" sz="1100"/>
              <a:t>3</a:t>
            </a:r>
            <a:r>
              <a:rPr b="1" lang="en" sz="1100"/>
              <a:t> + … +w</a:t>
            </a:r>
            <a:r>
              <a:rPr b="1" baseline="-25000" lang="en" sz="1100"/>
              <a:t>n</a:t>
            </a:r>
            <a:r>
              <a:rPr b="1" lang="en" sz="1100"/>
              <a:t>x</a:t>
            </a:r>
            <a:r>
              <a:rPr b="1" baseline="-25000" lang="en" sz="1100"/>
              <a:t>n</a:t>
            </a:r>
            <a:endParaRPr b="1" baseline="-25000" sz="1100"/>
          </a:p>
          <a:p>
            <a:pPr indent="-311150" lvl="1" marL="914400" rtl="0" algn="l">
              <a:spcBef>
                <a:spcPts val="0"/>
              </a:spcBef>
              <a:spcAft>
                <a:spcPts val="0"/>
              </a:spcAft>
              <a:buClr>
                <a:srgbClr val="0000FF"/>
              </a:buClr>
              <a:buSzPts val="1300"/>
              <a:buChar char="○"/>
            </a:pPr>
            <a:r>
              <a:rPr b="1" lang="en" sz="1300">
                <a:solidFill>
                  <a:srgbClr val="0000FF"/>
                </a:solidFill>
              </a:rPr>
              <a:t>A</a:t>
            </a:r>
            <a:r>
              <a:rPr b="1" lang="en" sz="1300">
                <a:solidFill>
                  <a:srgbClr val="0000FF"/>
                </a:solidFill>
              </a:rPr>
              <a:t>pply “activation function” (sigmoid) to this linear equation to make it non-linear</a:t>
            </a:r>
            <a:endParaRPr b="1" sz="1300">
              <a:solidFill>
                <a:srgbClr val="0000FF"/>
              </a:solidFill>
            </a:endParaRPr>
          </a:p>
          <a:p>
            <a:pPr indent="-311150" lvl="1" marL="914400" rtl="0" algn="l">
              <a:spcBef>
                <a:spcPts val="0"/>
              </a:spcBef>
              <a:spcAft>
                <a:spcPts val="0"/>
              </a:spcAft>
              <a:buSzPts val="1300"/>
              <a:buChar char="○"/>
            </a:pPr>
            <a:r>
              <a:rPr lang="en" sz="1300"/>
              <a:t>Sigmoid outputs value between </a:t>
            </a:r>
            <a:r>
              <a:rPr lang="en" sz="1300"/>
              <a:t> 0 and 1 which is a probability of “yes”</a:t>
            </a:r>
            <a:endParaRPr sz="1300"/>
          </a:p>
          <a:p>
            <a:pPr indent="-311150" lvl="1" marL="914400" rtl="0" algn="l">
              <a:spcBef>
                <a:spcPts val="0"/>
              </a:spcBef>
              <a:spcAft>
                <a:spcPts val="0"/>
              </a:spcAft>
              <a:buSzPts val="1300"/>
              <a:buChar char="○"/>
            </a:pPr>
            <a:r>
              <a:rPr lang="en" sz="1300"/>
              <a:t>Using a threshold (e.g. 0.5) we can convert this probability into a classification decision</a:t>
            </a:r>
            <a:endParaRPr sz="1300"/>
          </a:p>
          <a:p>
            <a:pPr indent="-311150" lvl="2" marL="1371600" rtl="0" algn="l">
              <a:spcBef>
                <a:spcPts val="0"/>
              </a:spcBef>
              <a:spcAft>
                <a:spcPts val="0"/>
              </a:spcAft>
              <a:buSzPts val="1300"/>
              <a:buChar char="■"/>
            </a:pPr>
            <a:r>
              <a:rPr lang="en" sz="1300"/>
              <a:t>If probability &gt; 0.5 =&gt; “Yes” else “No”</a:t>
            </a:r>
            <a:endParaRPr sz="1300"/>
          </a:p>
        </p:txBody>
      </p:sp>
      <p:pic>
        <p:nvPicPr>
          <p:cNvPr id="87" name="Google Shape;87;p17"/>
          <p:cNvPicPr preferRelativeResize="0"/>
          <p:nvPr/>
        </p:nvPicPr>
        <p:blipFill>
          <a:blip r:embed="rId3">
            <a:alphaModFix/>
          </a:blip>
          <a:stretch>
            <a:fillRect/>
          </a:stretch>
        </p:blipFill>
        <p:spPr>
          <a:xfrm>
            <a:off x="853780" y="3420825"/>
            <a:ext cx="3136146" cy="1646475"/>
          </a:xfrm>
          <a:prstGeom prst="rect">
            <a:avLst/>
          </a:prstGeom>
          <a:noFill/>
          <a:ln>
            <a:noFill/>
          </a:ln>
        </p:spPr>
      </p:pic>
      <p:grpSp>
        <p:nvGrpSpPr>
          <p:cNvPr id="88" name="Google Shape;88;p17"/>
          <p:cNvGrpSpPr/>
          <p:nvPr/>
        </p:nvGrpSpPr>
        <p:grpSpPr>
          <a:xfrm>
            <a:off x="4188401" y="3420825"/>
            <a:ext cx="4510099" cy="1646476"/>
            <a:chOff x="2286726" y="3451700"/>
            <a:chExt cx="4510099" cy="1646476"/>
          </a:xfrm>
        </p:grpSpPr>
        <p:pic>
          <p:nvPicPr>
            <p:cNvPr id="89" name="Google Shape;89;p17"/>
            <p:cNvPicPr preferRelativeResize="0"/>
            <p:nvPr/>
          </p:nvPicPr>
          <p:blipFill>
            <a:blip r:embed="rId4">
              <a:alphaModFix/>
            </a:blip>
            <a:stretch>
              <a:fillRect/>
            </a:stretch>
          </p:blipFill>
          <p:spPr>
            <a:xfrm>
              <a:off x="2286726" y="3451700"/>
              <a:ext cx="4510099" cy="1646476"/>
            </a:xfrm>
            <a:prstGeom prst="rect">
              <a:avLst/>
            </a:prstGeom>
            <a:noFill/>
            <a:ln>
              <a:noFill/>
            </a:ln>
          </p:spPr>
        </p:pic>
        <p:cxnSp>
          <p:nvCxnSpPr>
            <p:cNvPr id="90" name="Google Shape;90;p17"/>
            <p:cNvCxnSpPr/>
            <p:nvPr/>
          </p:nvCxnSpPr>
          <p:spPr>
            <a:xfrm>
              <a:off x="4833825" y="4569500"/>
              <a:ext cx="1352100" cy="15000"/>
            </a:xfrm>
            <a:prstGeom prst="straightConnector1">
              <a:avLst/>
            </a:prstGeom>
            <a:noFill/>
            <a:ln cap="flat" cmpd="sng" w="9525">
              <a:solidFill>
                <a:schemeClr val="dk2"/>
              </a:solidFill>
              <a:prstDash val="dot"/>
              <a:round/>
              <a:headEnd len="med" w="med" type="none"/>
              <a:tailEnd len="med" w="med" type="none"/>
            </a:ln>
          </p:spPr>
        </p:cxnSp>
        <p:sp>
          <p:nvSpPr>
            <p:cNvPr id="91" name="Google Shape;91;p17"/>
            <p:cNvSpPr txBox="1"/>
            <p:nvPr/>
          </p:nvSpPr>
          <p:spPr>
            <a:xfrm>
              <a:off x="5762825" y="4330700"/>
              <a:ext cx="7101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800">
                  <a:solidFill>
                    <a:srgbClr val="0000FF"/>
                  </a:solidFill>
                </a:rPr>
                <a:t>YES</a:t>
              </a:r>
              <a:endParaRPr sz="800">
                <a:solidFill>
                  <a:srgbClr val="0000FF"/>
                </a:solidFill>
              </a:endParaRPr>
            </a:p>
            <a:p>
              <a:pPr indent="0" lvl="0" marL="0" rtl="0" algn="l">
                <a:lnSpc>
                  <a:spcPct val="150000"/>
                </a:lnSpc>
                <a:spcBef>
                  <a:spcPts val="0"/>
                </a:spcBef>
                <a:spcAft>
                  <a:spcPts val="0"/>
                </a:spcAft>
                <a:buNone/>
              </a:pPr>
              <a:r>
                <a:rPr lang="en" sz="800">
                  <a:solidFill>
                    <a:srgbClr val="0000FF"/>
                  </a:solidFill>
                </a:rPr>
                <a:t>NO</a:t>
              </a:r>
              <a:endParaRPr sz="800">
                <a:solidFill>
                  <a:srgbClr val="0000FF"/>
                </a:solidFill>
              </a:endParaRPr>
            </a:p>
          </p:txBody>
        </p:sp>
        <p:sp>
          <p:nvSpPr>
            <p:cNvPr id="92" name="Google Shape;92;p17"/>
            <p:cNvSpPr txBox="1"/>
            <p:nvPr/>
          </p:nvSpPr>
          <p:spPr>
            <a:xfrm>
              <a:off x="6148150" y="4438550"/>
              <a:ext cx="5379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rgbClr val="0000FF"/>
                  </a:solidFill>
                </a:rPr>
                <a:t>threshold</a:t>
              </a:r>
              <a:endParaRPr sz="600">
                <a:solidFill>
                  <a:srgbClr val="0000FF"/>
                </a:solidFill>
              </a:endParaRPr>
            </a:p>
          </p:txBody>
        </p:sp>
        <p:sp>
          <p:nvSpPr>
            <p:cNvPr id="93" name="Google Shape;93;p17"/>
            <p:cNvSpPr txBox="1"/>
            <p:nvPr/>
          </p:nvSpPr>
          <p:spPr>
            <a:xfrm>
              <a:off x="2446525" y="3829300"/>
              <a:ext cx="4350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0000FF"/>
                  </a:solidFill>
                </a:rPr>
                <a:t>             Linear Regression                                                    Logistic Regression</a:t>
              </a:r>
              <a:endParaRPr sz="800">
                <a:solidFill>
                  <a:srgbClr val="0000FF"/>
                </a:solidFill>
              </a:endParaRPr>
            </a:p>
          </p:txBody>
        </p:sp>
      </p:grpSp>
      <p:sp>
        <p:nvSpPr>
          <p:cNvPr id="94" name="Google Shape;94;p17"/>
          <p:cNvSpPr txBox="1"/>
          <p:nvPr/>
        </p:nvSpPr>
        <p:spPr>
          <a:xfrm>
            <a:off x="724950" y="4461475"/>
            <a:ext cx="1639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0000FF"/>
                </a:solidFill>
              </a:rPr>
              <a:t>In case of Logistic Regression,</a:t>
            </a:r>
            <a:endParaRPr sz="800">
              <a:solidFill>
                <a:srgbClr val="0000FF"/>
              </a:solidFill>
            </a:endParaRPr>
          </a:p>
          <a:p>
            <a:pPr indent="0" lvl="0" marL="0" rtl="0" algn="l">
              <a:spcBef>
                <a:spcPts val="0"/>
              </a:spcBef>
              <a:spcAft>
                <a:spcPts val="0"/>
              </a:spcAft>
              <a:buNone/>
            </a:pPr>
            <a:r>
              <a:rPr b="1" lang="en" sz="800">
                <a:solidFill>
                  <a:srgbClr val="0000FF"/>
                </a:solidFill>
              </a:rPr>
              <a:t>z</a:t>
            </a:r>
            <a:r>
              <a:rPr lang="en" sz="800">
                <a:solidFill>
                  <a:srgbClr val="0000FF"/>
                </a:solidFill>
              </a:rPr>
              <a:t> = Linear Regression equation</a:t>
            </a:r>
            <a:endParaRPr sz="800">
              <a:solidFill>
                <a:srgbClr val="0000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Using Logistic Regression for Multiclass classification</a:t>
            </a:r>
            <a:endParaRPr/>
          </a:p>
        </p:txBody>
      </p:sp>
      <p:sp>
        <p:nvSpPr>
          <p:cNvPr id="100" name="Google Shape;100;p18"/>
          <p:cNvSpPr txBox="1"/>
          <p:nvPr>
            <p:ph idx="1" type="body"/>
          </p:nvPr>
        </p:nvSpPr>
        <p:spPr>
          <a:xfrm>
            <a:off x="311700" y="2571750"/>
            <a:ext cx="8520600" cy="23388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b="1" lang="en"/>
              <a:t>One vs Rest strategy</a:t>
            </a:r>
            <a:r>
              <a:rPr lang="en"/>
              <a:t>: We will create 3 different Logistic Regression models (binary classifiers) such that:</a:t>
            </a:r>
            <a:endParaRPr/>
          </a:p>
          <a:p>
            <a:pPr indent="-308610" lvl="0" marL="457200" rtl="0" algn="l">
              <a:spcBef>
                <a:spcPts val="1200"/>
              </a:spcBef>
              <a:spcAft>
                <a:spcPts val="0"/>
              </a:spcAft>
              <a:buSzPct val="100000"/>
              <a:buChar char="●"/>
            </a:pPr>
            <a:r>
              <a:rPr lang="en"/>
              <a:t>Model1: Triangle</a:t>
            </a:r>
            <a:r>
              <a:rPr lang="en"/>
              <a:t> </a:t>
            </a:r>
            <a:r>
              <a:rPr lang="en"/>
              <a:t>or Not (Square + Circle) </a:t>
            </a:r>
            <a:endParaRPr/>
          </a:p>
          <a:p>
            <a:pPr indent="-308610" lvl="0" marL="457200" rtl="0" algn="l">
              <a:spcBef>
                <a:spcPts val="0"/>
              </a:spcBef>
              <a:spcAft>
                <a:spcPts val="0"/>
              </a:spcAft>
              <a:buSzPct val="100000"/>
              <a:buChar char="●"/>
            </a:pPr>
            <a:r>
              <a:rPr lang="en"/>
              <a:t>Model2: Square or Not (Triangle + Circle)</a:t>
            </a:r>
            <a:endParaRPr/>
          </a:p>
          <a:p>
            <a:pPr indent="-308610" lvl="0" marL="457200" rtl="0" algn="l">
              <a:spcBef>
                <a:spcPts val="0"/>
              </a:spcBef>
              <a:spcAft>
                <a:spcPts val="0"/>
              </a:spcAft>
              <a:buSzPct val="100000"/>
              <a:buChar char="●"/>
            </a:pPr>
            <a:r>
              <a:rPr lang="en"/>
              <a:t>Model3: Circle or Not (Triangle + Square)</a:t>
            </a:r>
            <a:endParaRPr/>
          </a:p>
          <a:p>
            <a:pPr indent="0" lvl="0" marL="0" rtl="0" algn="l">
              <a:spcBef>
                <a:spcPts val="1200"/>
              </a:spcBef>
              <a:spcAft>
                <a:spcPts val="0"/>
              </a:spcAft>
              <a:buNone/>
            </a:pPr>
            <a:r>
              <a:rPr lang="en"/>
              <a:t>Final prediction of the multiclass classifier will be based on the prediction of these 3 models. E.g. if for an input, Model1 predicts 0.7, Model2 predicts 0.3 and Model3 predicts 0.1, we will </a:t>
            </a:r>
            <a:r>
              <a:rPr lang="en"/>
              <a:t>label it as Triangle (highest probability)</a:t>
            </a:r>
            <a:endParaRPr/>
          </a:p>
          <a:p>
            <a:pPr indent="0" lvl="0" marL="0" rtl="0" algn="l">
              <a:spcBef>
                <a:spcPts val="1200"/>
              </a:spcBef>
              <a:spcAft>
                <a:spcPts val="1200"/>
              </a:spcAft>
              <a:buNone/>
            </a:pPr>
            <a:r>
              <a:rPr b="1" lang="en"/>
              <a:t>Note</a:t>
            </a:r>
            <a:r>
              <a:rPr lang="en"/>
              <a:t>: When training a binary (yes / no) classifier, we provide “yes” examples and “no” examples. E.g. for Model1, “yes” examples </a:t>
            </a:r>
            <a:r>
              <a:rPr i="1" lang="en"/>
              <a:t>(also called +ve data)</a:t>
            </a:r>
            <a:r>
              <a:rPr lang="en"/>
              <a:t> will be data points belonging to Triangle and “no” examples </a:t>
            </a:r>
            <a:r>
              <a:rPr i="1" lang="en"/>
              <a:t>(also called -ve data)</a:t>
            </a:r>
            <a:r>
              <a:rPr lang="en"/>
              <a:t> will be data points belonging to Square and Circle. </a:t>
            </a:r>
            <a:endParaRPr/>
          </a:p>
        </p:txBody>
      </p:sp>
      <p:sp>
        <p:nvSpPr>
          <p:cNvPr id="101" name="Google Shape;101;p18"/>
          <p:cNvSpPr txBox="1"/>
          <p:nvPr/>
        </p:nvSpPr>
        <p:spPr>
          <a:xfrm>
            <a:off x="311700" y="1112550"/>
            <a:ext cx="8468700" cy="122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chemeClr val="dk2"/>
                </a:solidFill>
              </a:rPr>
              <a:t>Assume we want to create a multi-class classifier to </a:t>
            </a:r>
            <a:r>
              <a:rPr b="1" lang="en" sz="1300">
                <a:solidFill>
                  <a:schemeClr val="dk2"/>
                </a:solidFill>
              </a:rPr>
              <a:t>predict shape</a:t>
            </a:r>
            <a:r>
              <a:rPr lang="en" sz="1300">
                <a:solidFill>
                  <a:schemeClr val="dk2"/>
                </a:solidFill>
              </a:rPr>
              <a:t> with following possible options: </a:t>
            </a:r>
            <a:endParaRPr sz="1300">
              <a:solidFill>
                <a:schemeClr val="dk2"/>
              </a:solidFill>
            </a:endParaRPr>
          </a:p>
          <a:p>
            <a:pPr indent="-311150" lvl="0" marL="457200" rtl="0" algn="l">
              <a:lnSpc>
                <a:spcPct val="115000"/>
              </a:lnSpc>
              <a:spcBef>
                <a:spcPts val="1200"/>
              </a:spcBef>
              <a:spcAft>
                <a:spcPts val="0"/>
              </a:spcAft>
              <a:buClr>
                <a:schemeClr val="dk2"/>
              </a:buClr>
              <a:buSzPts val="1300"/>
              <a:buChar char="●"/>
            </a:pPr>
            <a:r>
              <a:rPr lang="en" sz="1300">
                <a:solidFill>
                  <a:schemeClr val="dk2"/>
                </a:solidFill>
              </a:rPr>
              <a:t>Class1: Triangle</a:t>
            </a:r>
            <a:endParaRPr sz="1300">
              <a:solidFill>
                <a:schemeClr val="dk2"/>
              </a:solidFill>
            </a:endParaRPr>
          </a:p>
          <a:p>
            <a:pPr indent="-311150" lvl="0" marL="457200" rtl="0" algn="l">
              <a:lnSpc>
                <a:spcPct val="115000"/>
              </a:lnSpc>
              <a:spcBef>
                <a:spcPts val="0"/>
              </a:spcBef>
              <a:spcAft>
                <a:spcPts val="0"/>
              </a:spcAft>
              <a:buClr>
                <a:schemeClr val="dk2"/>
              </a:buClr>
              <a:buSzPts val="1300"/>
              <a:buChar char="●"/>
            </a:pPr>
            <a:r>
              <a:rPr lang="en" sz="1300">
                <a:solidFill>
                  <a:schemeClr val="dk2"/>
                </a:solidFill>
              </a:rPr>
              <a:t>Class2: Square</a:t>
            </a:r>
            <a:endParaRPr sz="1300">
              <a:solidFill>
                <a:schemeClr val="dk2"/>
              </a:solidFill>
            </a:endParaRPr>
          </a:p>
          <a:p>
            <a:pPr indent="-311150" lvl="0" marL="457200" rtl="0" algn="l">
              <a:lnSpc>
                <a:spcPct val="115000"/>
              </a:lnSpc>
              <a:spcBef>
                <a:spcPts val="0"/>
              </a:spcBef>
              <a:spcAft>
                <a:spcPts val="0"/>
              </a:spcAft>
              <a:buClr>
                <a:schemeClr val="dk2"/>
              </a:buClr>
              <a:buSzPts val="1300"/>
              <a:buChar char="●"/>
            </a:pPr>
            <a:r>
              <a:rPr lang="en" sz="1300">
                <a:solidFill>
                  <a:schemeClr val="dk2"/>
                </a:solidFill>
              </a:rPr>
              <a:t>Class3: Circle</a:t>
            </a:r>
            <a:endParaRPr sz="900"/>
          </a:p>
        </p:txBody>
      </p:sp>
      <p:sp>
        <p:nvSpPr>
          <p:cNvPr id="102" name="Google Shape;102;p18"/>
          <p:cNvSpPr/>
          <p:nvPr/>
        </p:nvSpPr>
        <p:spPr>
          <a:xfrm>
            <a:off x="2099700" y="1589075"/>
            <a:ext cx="166200" cy="181200"/>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8"/>
          <p:cNvSpPr/>
          <p:nvPr/>
        </p:nvSpPr>
        <p:spPr>
          <a:xfrm>
            <a:off x="2099700" y="1825438"/>
            <a:ext cx="166200" cy="15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8"/>
          <p:cNvSpPr/>
          <p:nvPr/>
        </p:nvSpPr>
        <p:spPr>
          <a:xfrm>
            <a:off x="2099700" y="2038713"/>
            <a:ext cx="166200" cy="181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20"/>
              <a:t>How do we measure the quality of a Classification model?</a:t>
            </a:r>
            <a:endParaRPr sz="2320"/>
          </a:p>
        </p:txBody>
      </p:sp>
      <p:sp>
        <p:nvSpPr>
          <p:cNvPr id="110" name="Google Shape;110;p19"/>
          <p:cNvSpPr txBox="1"/>
          <p:nvPr/>
        </p:nvSpPr>
        <p:spPr>
          <a:xfrm>
            <a:off x="411305" y="4853300"/>
            <a:ext cx="6276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Udacity</a:t>
            </a:r>
            <a:r>
              <a:rPr lang="en" sz="800"/>
              <a:t> on YouTube [</a:t>
            </a:r>
            <a:r>
              <a:rPr lang="en" sz="800" u="sng">
                <a:solidFill>
                  <a:schemeClr val="hlink"/>
                </a:solidFill>
                <a:hlinkClick r:id="rId3"/>
              </a:rPr>
              <a:t>link</a:t>
            </a:r>
            <a:r>
              <a:rPr lang="en" sz="800"/>
              <a:t>]</a:t>
            </a:r>
            <a:endParaRPr sz="800"/>
          </a:p>
        </p:txBody>
      </p:sp>
      <p:pic>
        <p:nvPicPr>
          <p:cNvPr descr="One of the fundamental concepts in machine learning is the Confusion Matrix. Combined with Cross Validation, it's how we decide which machine learning method would be best for our dataset. Check out the video to find out how!&#10;&#10;NOTE: This video illustrates the confusion matrix concept as described in the Introduction to Statistical Learning, page 145.&#10;&#10;For a complete index of all the StatQuest videos, check out:&#10;https://statquest.org/video-index/&#10;&#10;If you're not already familiar with cross validation, check out the Quest: https://youtu.be/fSytzGwwBVw&#10;&#10;If you'd like to support StatQuest, please consider...&#10;&#10;Buying The StatQuest Illustrated Guide to Machine Learning!!!&#10;PDF - https://statquest.gumroad.com/l/wvtmc&#10;Paperback - https://www.amazon.com/dp/B09ZCKR4H6&#10;Kindle eBook - https://www.amazon.com/dp/B09ZG79HXC&#10;&#10;Patreon: https://www.patreon.com/statquest&#10;...or...&#10;YouTube Membership: https://www.youtube.com/channel/UCtYLUTtgS3k1Fg4y5tAhLbw/join&#10;&#10;...a cool StatQuest t-shirt or sweatshirt: &#10;https://shop.spreadshirt.com/statquest-with-josh-starmer/&#10;&#10;...buying one or two of my songs (or go large and get a whole album!)&#10;https://joshuastarmer.bandcamp.com/&#10;&#10;...or just donating to StatQuest!&#10;https://www.paypal.me/statquest&#10;&#10;Lastly, if you want to keep up with me as I research and create new StatQuests, follow me on twitter:&#10;https://twitter.com/joshuastarmer&#10;&#10;Lastly, a big thanks goes to Cesar Diniz for the Portuguese subtitles.&#10;&#10;0:00 Awesome song and introduction&#10;0:24 Motivation for confusion matrices&#10;1:38 Definition of confusion matrix and related terminology&#10;2:44 Confusion matrix example&#10;3:41 Comparing confusion matrices&#10;4:47 A 3x3 confusion matrix.&#10;6:20 Large confusion matrices&#10;6:38 Summary of concepts and main ideas&#10;&#10;#statquest #confusionmatrix #ML" id="111" name="Google Shape;111;p19" title="Machine Learning Fundamentals: The Confusion Matrix">
            <a:hlinkClick r:id="rId4"/>
          </p:cNvPr>
          <p:cNvPicPr preferRelativeResize="0"/>
          <p:nvPr/>
        </p:nvPicPr>
        <p:blipFill>
          <a:blip r:embed="rId5">
            <a:alphaModFix/>
          </a:blip>
          <a:stretch>
            <a:fillRect/>
          </a:stretch>
        </p:blipFill>
        <p:spPr>
          <a:xfrm>
            <a:off x="411300" y="1130088"/>
            <a:ext cx="6419300" cy="3610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311700" y="445025"/>
            <a:ext cx="5965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Accuracy, Precision, Recall</a:t>
            </a:r>
            <a:endParaRPr/>
          </a:p>
        </p:txBody>
      </p:sp>
      <p:pic>
        <p:nvPicPr>
          <p:cNvPr id="117" name="Google Shape;117;p20"/>
          <p:cNvPicPr preferRelativeResize="0"/>
          <p:nvPr/>
        </p:nvPicPr>
        <p:blipFill>
          <a:blip r:embed="rId3">
            <a:alphaModFix/>
          </a:blip>
          <a:stretch>
            <a:fillRect/>
          </a:stretch>
        </p:blipFill>
        <p:spPr>
          <a:xfrm>
            <a:off x="6586099" y="256225"/>
            <a:ext cx="2371400" cy="1185700"/>
          </a:xfrm>
          <a:prstGeom prst="rect">
            <a:avLst/>
          </a:prstGeom>
          <a:noFill/>
          <a:ln>
            <a:noFill/>
          </a:ln>
        </p:spPr>
      </p:pic>
      <p:sp>
        <p:nvSpPr>
          <p:cNvPr id="118" name="Google Shape;118;p20"/>
          <p:cNvSpPr txBox="1"/>
          <p:nvPr/>
        </p:nvSpPr>
        <p:spPr>
          <a:xfrm>
            <a:off x="6586100" y="0"/>
            <a:ext cx="2371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 Actual —</a:t>
            </a:r>
            <a:endParaRPr sz="1000"/>
          </a:p>
        </p:txBody>
      </p:sp>
      <p:sp>
        <p:nvSpPr>
          <p:cNvPr id="119" name="Google Shape;119;p20"/>
          <p:cNvSpPr txBox="1"/>
          <p:nvPr/>
        </p:nvSpPr>
        <p:spPr>
          <a:xfrm rot="-5400000">
            <a:off x="5850575" y="679725"/>
            <a:ext cx="1192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 Predicted —</a:t>
            </a:r>
            <a:endParaRPr sz="1000"/>
          </a:p>
        </p:txBody>
      </p:sp>
      <p:sp>
        <p:nvSpPr>
          <p:cNvPr id="120" name="Google Shape;120;p20"/>
          <p:cNvSpPr txBox="1"/>
          <p:nvPr/>
        </p:nvSpPr>
        <p:spPr>
          <a:xfrm>
            <a:off x="7333825" y="587850"/>
            <a:ext cx="606300" cy="2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0000FF"/>
                </a:solidFill>
              </a:rPr>
              <a:t>TPs</a:t>
            </a:r>
            <a:endParaRPr sz="800">
              <a:solidFill>
                <a:srgbClr val="0000FF"/>
              </a:solidFill>
            </a:endParaRPr>
          </a:p>
        </p:txBody>
      </p:sp>
      <p:sp>
        <p:nvSpPr>
          <p:cNvPr id="121" name="Google Shape;121;p20"/>
          <p:cNvSpPr txBox="1"/>
          <p:nvPr/>
        </p:nvSpPr>
        <p:spPr>
          <a:xfrm>
            <a:off x="8435750" y="1233975"/>
            <a:ext cx="559500" cy="211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solidFill>
                  <a:srgbClr val="0000FF"/>
                </a:solidFill>
              </a:rPr>
              <a:t>TNs</a:t>
            </a:r>
            <a:endParaRPr sz="800">
              <a:solidFill>
                <a:srgbClr val="0000FF"/>
              </a:solidFill>
            </a:endParaRPr>
          </a:p>
        </p:txBody>
      </p:sp>
      <p:sp>
        <p:nvSpPr>
          <p:cNvPr id="122" name="Google Shape;122;p20"/>
          <p:cNvSpPr txBox="1"/>
          <p:nvPr/>
        </p:nvSpPr>
        <p:spPr>
          <a:xfrm>
            <a:off x="8435750" y="587850"/>
            <a:ext cx="559500" cy="211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solidFill>
                  <a:srgbClr val="0000FF"/>
                </a:solidFill>
              </a:rPr>
              <a:t>F</a:t>
            </a:r>
            <a:r>
              <a:rPr lang="en" sz="800">
                <a:solidFill>
                  <a:srgbClr val="0000FF"/>
                </a:solidFill>
              </a:rPr>
              <a:t>Ps</a:t>
            </a:r>
            <a:endParaRPr sz="800">
              <a:solidFill>
                <a:srgbClr val="0000FF"/>
              </a:solidFill>
            </a:endParaRPr>
          </a:p>
        </p:txBody>
      </p:sp>
      <p:sp>
        <p:nvSpPr>
          <p:cNvPr id="123" name="Google Shape;123;p20"/>
          <p:cNvSpPr txBox="1"/>
          <p:nvPr/>
        </p:nvSpPr>
        <p:spPr>
          <a:xfrm>
            <a:off x="7333825" y="1233975"/>
            <a:ext cx="468000" cy="2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0000FF"/>
                </a:solidFill>
              </a:rPr>
              <a:t>FN</a:t>
            </a:r>
            <a:r>
              <a:rPr lang="en" sz="800">
                <a:solidFill>
                  <a:srgbClr val="0000FF"/>
                </a:solidFill>
              </a:rPr>
              <a:t>s</a:t>
            </a:r>
            <a:endParaRPr sz="800">
              <a:solidFill>
                <a:srgbClr val="0000FF"/>
              </a:solidFill>
            </a:endParaRPr>
          </a:p>
        </p:txBody>
      </p:sp>
      <p:pic>
        <p:nvPicPr>
          <p:cNvPr id="124" name="Google Shape;124;p20"/>
          <p:cNvPicPr preferRelativeResize="0"/>
          <p:nvPr/>
        </p:nvPicPr>
        <p:blipFill>
          <a:blip r:embed="rId4">
            <a:alphaModFix/>
          </a:blip>
          <a:stretch>
            <a:fillRect/>
          </a:stretch>
        </p:blipFill>
        <p:spPr>
          <a:xfrm>
            <a:off x="311700" y="1744700"/>
            <a:ext cx="5068974" cy="2595625"/>
          </a:xfrm>
          <a:prstGeom prst="rect">
            <a:avLst/>
          </a:prstGeom>
          <a:noFill/>
          <a:ln>
            <a:noFill/>
          </a:ln>
        </p:spPr>
      </p:pic>
      <p:sp>
        <p:nvSpPr>
          <p:cNvPr id="125" name="Google Shape;125;p20"/>
          <p:cNvSpPr txBox="1"/>
          <p:nvPr/>
        </p:nvSpPr>
        <p:spPr>
          <a:xfrm>
            <a:off x="5347425" y="1986425"/>
            <a:ext cx="1850400" cy="4770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How often when model predicts</a:t>
            </a:r>
            <a:r>
              <a:rPr lang="en" sz="900"/>
              <a:t> </a:t>
            </a:r>
            <a:r>
              <a:rPr lang="en" sz="1000"/>
              <a:t>“Yes”, it is actually “Yes”</a:t>
            </a:r>
            <a:endParaRPr sz="1000"/>
          </a:p>
        </p:txBody>
      </p:sp>
      <p:sp>
        <p:nvSpPr>
          <p:cNvPr id="126" name="Google Shape;126;p20"/>
          <p:cNvSpPr txBox="1"/>
          <p:nvPr/>
        </p:nvSpPr>
        <p:spPr>
          <a:xfrm>
            <a:off x="5347425" y="2866075"/>
            <a:ext cx="1850400" cy="4770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rPr>
              <a:t>Of all actual </a:t>
            </a:r>
            <a:r>
              <a:rPr lang="en" sz="1000">
                <a:solidFill>
                  <a:schemeClr val="dk1"/>
                </a:solidFill>
              </a:rPr>
              <a:t>“Yes”</a:t>
            </a:r>
            <a:r>
              <a:rPr lang="en" sz="900">
                <a:solidFill>
                  <a:schemeClr val="dk1"/>
                </a:solidFill>
              </a:rPr>
              <a:t> cases, what %age model identified correctly?</a:t>
            </a:r>
            <a:endParaRPr sz="1000"/>
          </a:p>
        </p:txBody>
      </p:sp>
      <p:sp>
        <p:nvSpPr>
          <p:cNvPr id="127" name="Google Shape;127;p20"/>
          <p:cNvSpPr txBox="1"/>
          <p:nvPr/>
        </p:nvSpPr>
        <p:spPr>
          <a:xfrm>
            <a:off x="5380675" y="3745725"/>
            <a:ext cx="1850400" cy="4617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rPr>
              <a:t>How often model makes is correct across all predictions</a:t>
            </a:r>
            <a:endParaRPr sz="1000"/>
          </a:p>
        </p:txBody>
      </p:sp>
      <p:sp>
        <p:nvSpPr>
          <p:cNvPr id="128" name="Google Shape;128;p20"/>
          <p:cNvSpPr txBox="1"/>
          <p:nvPr/>
        </p:nvSpPr>
        <p:spPr>
          <a:xfrm>
            <a:off x="7801850" y="2047925"/>
            <a:ext cx="1193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142 / (142 + 22)</a:t>
            </a:r>
            <a:endParaRPr sz="1100"/>
          </a:p>
        </p:txBody>
      </p:sp>
      <p:sp>
        <p:nvSpPr>
          <p:cNvPr id="129" name="Google Shape;129;p20"/>
          <p:cNvSpPr/>
          <p:nvPr/>
        </p:nvSpPr>
        <p:spPr>
          <a:xfrm>
            <a:off x="7404863" y="2081825"/>
            <a:ext cx="338700" cy="286200"/>
          </a:xfrm>
          <a:prstGeom prst="mathEqual">
            <a:avLst>
              <a:gd fmla="val 23520" name="adj1"/>
              <a:gd fmla="val 1176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0"/>
          <p:cNvSpPr txBox="1"/>
          <p:nvPr/>
        </p:nvSpPr>
        <p:spPr>
          <a:xfrm>
            <a:off x="7801850" y="2865513"/>
            <a:ext cx="1193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142 / (142 + 29)</a:t>
            </a:r>
            <a:endParaRPr sz="1100"/>
          </a:p>
        </p:txBody>
      </p:sp>
      <p:sp>
        <p:nvSpPr>
          <p:cNvPr id="131" name="Google Shape;131;p20"/>
          <p:cNvSpPr/>
          <p:nvPr/>
        </p:nvSpPr>
        <p:spPr>
          <a:xfrm>
            <a:off x="7404863" y="2899413"/>
            <a:ext cx="338700" cy="286200"/>
          </a:xfrm>
          <a:prstGeom prst="mathEqual">
            <a:avLst>
              <a:gd fmla="val 23520" name="adj1"/>
              <a:gd fmla="val 1176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0"/>
          <p:cNvSpPr txBox="1"/>
          <p:nvPr/>
        </p:nvSpPr>
        <p:spPr>
          <a:xfrm>
            <a:off x="7801850" y="3730275"/>
            <a:ext cx="1193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a:t>
            </a:r>
            <a:r>
              <a:rPr lang="en" sz="1000"/>
              <a:t>142 + 110)  / (142+22+29+110)</a:t>
            </a:r>
            <a:endParaRPr sz="1000"/>
          </a:p>
        </p:txBody>
      </p:sp>
      <p:sp>
        <p:nvSpPr>
          <p:cNvPr id="133" name="Google Shape;133;p20"/>
          <p:cNvSpPr/>
          <p:nvPr/>
        </p:nvSpPr>
        <p:spPr>
          <a:xfrm>
            <a:off x="7404863" y="3833475"/>
            <a:ext cx="338700" cy="286200"/>
          </a:xfrm>
          <a:prstGeom prst="mathEqual">
            <a:avLst>
              <a:gd fmla="val 23520" name="adj1"/>
              <a:gd fmla="val 1176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Intuition behind “Logistic Regression” Cost Function</a:t>
            </a:r>
            <a:endParaRPr/>
          </a:p>
        </p:txBody>
      </p:sp>
      <p:sp>
        <p:nvSpPr>
          <p:cNvPr id="139" name="Google Shape;139;p21"/>
          <p:cNvSpPr txBox="1"/>
          <p:nvPr>
            <p:ph idx="1" type="body"/>
          </p:nvPr>
        </p:nvSpPr>
        <p:spPr>
          <a:xfrm>
            <a:off x="311700" y="1152475"/>
            <a:ext cx="5292600" cy="3416400"/>
          </a:xfrm>
          <a:prstGeom prst="rect">
            <a:avLst/>
          </a:prstGeom>
        </p:spPr>
        <p:txBody>
          <a:bodyPr anchorCtr="0" anchor="t" bIns="91425" lIns="91425" spcFirstLastPara="1" rIns="91425" wrap="square" tIns="91425">
            <a:normAutofit/>
          </a:bodyPr>
          <a:lstStyle/>
          <a:p>
            <a:pPr indent="-304800" lvl="0" marL="457200" rtl="0" algn="l">
              <a:spcBef>
                <a:spcPts val="1000"/>
              </a:spcBef>
              <a:spcAft>
                <a:spcPts val="0"/>
              </a:spcAft>
              <a:buSzPts val="1200"/>
              <a:buChar char="●"/>
            </a:pPr>
            <a:r>
              <a:rPr lang="en" sz="1200"/>
              <a:t>Purpose of Cost Function is to calculate the “error” of the current model and help update parameters (b, w) such that error decreases and model accuracy improves</a:t>
            </a:r>
            <a:endParaRPr sz="1200"/>
          </a:p>
          <a:p>
            <a:pPr indent="-304800" lvl="0" marL="457200" rtl="0" algn="l">
              <a:spcBef>
                <a:spcPts val="1200"/>
              </a:spcBef>
              <a:spcAft>
                <a:spcPts val="0"/>
              </a:spcAft>
              <a:buSzPts val="1200"/>
              <a:buChar char="●"/>
            </a:pPr>
            <a:r>
              <a:rPr lang="en" sz="1200"/>
              <a:t>Let’s say a data point belongs to Class “Yes” (1)</a:t>
            </a:r>
            <a:endParaRPr sz="1200"/>
          </a:p>
          <a:p>
            <a:pPr indent="-304800" lvl="1" marL="914400" rtl="0" algn="l">
              <a:spcBef>
                <a:spcPts val="0"/>
              </a:spcBef>
              <a:spcAft>
                <a:spcPts val="0"/>
              </a:spcAft>
              <a:buSzPts val="1200"/>
              <a:buChar char="○"/>
            </a:pPr>
            <a:r>
              <a:rPr lang="en" sz="1200"/>
              <a:t>Whether the model predicts the probability to be 0.9 or 0.8, it doesn’t make a big difference as in both cases the model is making the correct prediction (Class = “Yes” when prob &gt; 0.5). Hence the cost difference between these two should be low.</a:t>
            </a:r>
            <a:endParaRPr sz="1200"/>
          </a:p>
          <a:p>
            <a:pPr indent="-304800" lvl="1" marL="914400" rtl="0" algn="l">
              <a:spcBef>
                <a:spcPts val="0"/>
              </a:spcBef>
              <a:spcAft>
                <a:spcPts val="0"/>
              </a:spcAft>
              <a:buSzPts val="1200"/>
              <a:buChar char="○"/>
            </a:pPr>
            <a:r>
              <a:rPr lang="en" sz="1200"/>
              <a:t>But cost should increase exponentially as the prediction value moves away from 1 and reaches closer to 0. </a:t>
            </a:r>
            <a:endParaRPr sz="1200"/>
          </a:p>
          <a:p>
            <a:pPr indent="-304800" lvl="0" marL="457200" rtl="0" algn="l">
              <a:spcBef>
                <a:spcPts val="1000"/>
              </a:spcBef>
              <a:spcAft>
                <a:spcPts val="0"/>
              </a:spcAft>
              <a:buSzPts val="1200"/>
              <a:buChar char="●"/>
            </a:pPr>
            <a:r>
              <a:rPr lang="en" sz="1200"/>
              <a:t>Same holds true in the other direction as well</a:t>
            </a:r>
            <a:endParaRPr sz="1200"/>
          </a:p>
          <a:p>
            <a:pPr indent="-304800" lvl="1" marL="914400" rtl="0" algn="l">
              <a:spcBef>
                <a:spcPts val="0"/>
              </a:spcBef>
              <a:spcAft>
                <a:spcPts val="1200"/>
              </a:spcAft>
              <a:buSzPts val="1200"/>
              <a:buChar char="○"/>
            </a:pPr>
            <a:r>
              <a:rPr lang="en" sz="1200"/>
              <a:t>For a data point belonging to Class “No” (0), the cost difference should be low if model prediction (probability) is 0.1 or 0.2 but should be very high if prob is 0.9 or 0.99</a:t>
            </a:r>
            <a:endParaRPr sz="1200"/>
          </a:p>
        </p:txBody>
      </p:sp>
      <p:pic>
        <p:nvPicPr>
          <p:cNvPr id="140" name="Google Shape;140;p21"/>
          <p:cNvPicPr preferRelativeResize="0"/>
          <p:nvPr/>
        </p:nvPicPr>
        <p:blipFill>
          <a:blip r:embed="rId3">
            <a:alphaModFix/>
          </a:blip>
          <a:stretch>
            <a:fillRect/>
          </a:stretch>
        </p:blipFill>
        <p:spPr>
          <a:xfrm>
            <a:off x="5862250" y="1253225"/>
            <a:ext cx="3121800" cy="2348445"/>
          </a:xfrm>
          <a:prstGeom prst="rect">
            <a:avLst/>
          </a:prstGeom>
          <a:noFill/>
          <a:ln>
            <a:noFill/>
          </a:ln>
        </p:spPr>
      </p:pic>
      <p:sp>
        <p:nvSpPr>
          <p:cNvPr id="141" name="Google Shape;141;p21"/>
          <p:cNvSpPr txBox="1"/>
          <p:nvPr/>
        </p:nvSpPr>
        <p:spPr>
          <a:xfrm>
            <a:off x="4069800" y="1942450"/>
            <a:ext cx="1004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4271F3"/>
                </a:solidFill>
              </a:rPr>
              <a:t>Blue Curve</a:t>
            </a:r>
            <a:endParaRPr b="1" sz="1200">
              <a:solidFill>
                <a:srgbClr val="4271F3"/>
              </a:solidFill>
            </a:endParaRPr>
          </a:p>
        </p:txBody>
      </p:sp>
      <p:sp>
        <p:nvSpPr>
          <p:cNvPr id="142" name="Google Shape;142;p21"/>
          <p:cNvSpPr txBox="1"/>
          <p:nvPr/>
        </p:nvSpPr>
        <p:spPr>
          <a:xfrm>
            <a:off x="4069800" y="3529900"/>
            <a:ext cx="1004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F6151E"/>
                </a:solidFill>
              </a:rPr>
              <a:t>Red</a:t>
            </a:r>
            <a:r>
              <a:rPr b="1" lang="en" sz="1200">
                <a:solidFill>
                  <a:srgbClr val="F6151E"/>
                </a:solidFill>
              </a:rPr>
              <a:t> Curve</a:t>
            </a:r>
            <a:endParaRPr b="1" sz="1200">
              <a:solidFill>
                <a:srgbClr val="F6151E"/>
              </a:solidFill>
            </a:endParaRPr>
          </a:p>
        </p:txBody>
      </p:sp>
      <p:sp>
        <p:nvSpPr>
          <p:cNvPr id="143" name="Google Shape;143;p21"/>
          <p:cNvSpPr txBox="1"/>
          <p:nvPr/>
        </p:nvSpPr>
        <p:spPr>
          <a:xfrm>
            <a:off x="7711600" y="2780875"/>
            <a:ext cx="1535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t>Low Cost when prediction is close to actual label</a:t>
            </a:r>
            <a:endParaRPr sz="900"/>
          </a:p>
        </p:txBody>
      </p:sp>
      <p:sp>
        <p:nvSpPr>
          <p:cNvPr id="144" name="Google Shape;144;p21"/>
          <p:cNvSpPr txBox="1"/>
          <p:nvPr/>
        </p:nvSpPr>
        <p:spPr>
          <a:xfrm>
            <a:off x="6495475" y="2196600"/>
            <a:ext cx="1993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t>High</a:t>
            </a:r>
            <a:r>
              <a:rPr lang="en" sz="900"/>
              <a:t> Cost when prediction is far away from actual label (&gt;0.5)</a:t>
            </a:r>
            <a:endParaRPr sz="900"/>
          </a:p>
        </p:txBody>
      </p:sp>
      <p:cxnSp>
        <p:nvCxnSpPr>
          <p:cNvPr id="145" name="Google Shape;145;p21"/>
          <p:cNvCxnSpPr>
            <a:endCxn id="143" idx="1"/>
          </p:cNvCxnSpPr>
          <p:nvPr/>
        </p:nvCxnSpPr>
        <p:spPr>
          <a:xfrm flipH="1" rot="10800000">
            <a:off x="6276700" y="3011725"/>
            <a:ext cx="1434900" cy="1800"/>
          </a:xfrm>
          <a:prstGeom prst="straightConnector1">
            <a:avLst/>
          </a:prstGeom>
          <a:noFill/>
          <a:ln cap="flat" cmpd="sng" w="19050">
            <a:solidFill>
              <a:schemeClr val="dk2"/>
            </a:solidFill>
            <a:prstDash val="dash"/>
            <a:round/>
            <a:headEnd len="med" w="med" type="none"/>
            <a:tailEnd len="med" w="med" type="stealth"/>
          </a:ln>
        </p:spPr>
      </p:cxnSp>
      <p:sp>
        <p:nvSpPr>
          <p:cNvPr id="146" name="Google Shape;146;p21"/>
          <p:cNvSpPr txBox="1"/>
          <p:nvPr/>
        </p:nvSpPr>
        <p:spPr>
          <a:xfrm>
            <a:off x="7281700" y="2934775"/>
            <a:ext cx="429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solidFill>
                  <a:srgbClr val="0000FF"/>
                </a:solidFill>
              </a:rPr>
              <a:t>0.5</a:t>
            </a:r>
            <a:endParaRPr b="1" sz="800">
              <a:solidFill>
                <a:srgbClr val="0000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